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gif" ContentType="image/gif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5"/>
  </p:notesMasterIdLst>
  <p:handoutMasterIdLst>
    <p:handoutMasterId r:id="rId46"/>
  </p:handoutMasterIdLst>
  <p:sldIdLst>
    <p:sldId id="269" r:id="rId2"/>
    <p:sldId id="1376" r:id="rId3"/>
    <p:sldId id="1359" r:id="rId4"/>
    <p:sldId id="1404" r:id="rId5"/>
    <p:sldId id="1406" r:id="rId6"/>
    <p:sldId id="1407" r:id="rId7"/>
    <p:sldId id="1408" r:id="rId8"/>
    <p:sldId id="1409" r:id="rId9"/>
    <p:sldId id="1411" r:id="rId10"/>
    <p:sldId id="1410" r:id="rId11"/>
    <p:sldId id="1412" r:id="rId12"/>
    <p:sldId id="1413" r:id="rId13"/>
    <p:sldId id="1417" r:id="rId14"/>
    <p:sldId id="1418" r:id="rId15"/>
    <p:sldId id="1420" r:id="rId16"/>
    <p:sldId id="1414" r:id="rId17"/>
    <p:sldId id="1416" r:id="rId18"/>
    <p:sldId id="838" r:id="rId19"/>
    <p:sldId id="1357" r:id="rId20"/>
    <p:sldId id="1360" r:id="rId21"/>
    <p:sldId id="1271" r:id="rId22"/>
    <p:sldId id="1283" r:id="rId23"/>
    <p:sldId id="1380" r:id="rId24"/>
    <p:sldId id="1382" r:id="rId25"/>
    <p:sldId id="1385" r:id="rId26"/>
    <p:sldId id="1386" r:id="rId27"/>
    <p:sldId id="1387" r:id="rId28"/>
    <p:sldId id="1388" r:id="rId29"/>
    <p:sldId id="1389" r:id="rId30"/>
    <p:sldId id="1390" r:id="rId31"/>
    <p:sldId id="1392" r:id="rId32"/>
    <p:sldId id="1393" r:id="rId33"/>
    <p:sldId id="1394" r:id="rId34"/>
    <p:sldId id="1395" r:id="rId35"/>
    <p:sldId id="1397" r:id="rId36"/>
    <p:sldId id="1399" r:id="rId37"/>
    <p:sldId id="1400" r:id="rId38"/>
    <p:sldId id="1401" r:id="rId39"/>
    <p:sldId id="1402" r:id="rId40"/>
    <p:sldId id="1403" r:id="rId41"/>
    <p:sldId id="1366" r:id="rId42"/>
    <p:sldId id="1072" r:id="rId43"/>
    <p:sldId id="1365" r:id="rId44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Sekcja domyślna" id="{B101AE9B-88A6-4644-92F7-5575098EAF80}">
          <p14:sldIdLst>
            <p14:sldId id="269"/>
            <p14:sldId id="1376"/>
            <p14:sldId id="1359"/>
            <p14:sldId id="1404"/>
            <p14:sldId id="1406"/>
            <p14:sldId id="1407"/>
            <p14:sldId id="1408"/>
            <p14:sldId id="1409"/>
            <p14:sldId id="1411"/>
            <p14:sldId id="1410"/>
            <p14:sldId id="1412"/>
            <p14:sldId id="1413"/>
            <p14:sldId id="1417"/>
            <p14:sldId id="1418"/>
            <p14:sldId id="1420"/>
            <p14:sldId id="1414"/>
            <p14:sldId id="1416"/>
            <p14:sldId id="838"/>
            <p14:sldId id="1357"/>
            <p14:sldId id="1360"/>
            <p14:sldId id="1271"/>
            <p14:sldId id="1283"/>
            <p14:sldId id="1380"/>
            <p14:sldId id="1382"/>
            <p14:sldId id="1385"/>
            <p14:sldId id="1386"/>
            <p14:sldId id="1387"/>
            <p14:sldId id="1388"/>
            <p14:sldId id="1389"/>
            <p14:sldId id="1390"/>
            <p14:sldId id="1392"/>
            <p14:sldId id="1393"/>
            <p14:sldId id="1394"/>
            <p14:sldId id="1395"/>
            <p14:sldId id="1397"/>
            <p14:sldId id="1399"/>
            <p14:sldId id="1400"/>
            <p14:sldId id="1401"/>
            <p14:sldId id="1402"/>
            <p14:sldId id="1403"/>
          </p14:sldIdLst>
        </p14:section>
        <p14:section name="Sekcja bez tytułu" id="{EEC5CF12-382A-4C9F-A025-3FE5A9E074AA}">
          <p14:sldIdLst>
            <p14:sldId id="1366"/>
            <p14:sldId id="1072"/>
            <p14:sldId id="1365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319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2957"/>
    <a:srgbClr val="FFFFFF"/>
    <a:srgbClr val="FF3300"/>
    <a:srgbClr val="CC0000"/>
    <a:srgbClr val="00FF00"/>
    <a:srgbClr val="365F91"/>
    <a:srgbClr val="004676"/>
    <a:srgbClr val="CC0066"/>
    <a:srgbClr val="00B050"/>
    <a:srgbClr val="9900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53" autoAdjust="0"/>
    <p:restoredTop sz="94660"/>
  </p:normalViewPr>
  <p:slideViewPr>
    <p:cSldViewPr snapToGrid="0">
      <p:cViewPr varScale="1">
        <p:scale>
          <a:sx n="77" d="100"/>
          <a:sy n="77" d="100"/>
        </p:scale>
        <p:origin x="-180" y="-90"/>
      </p:cViewPr>
      <p:guideLst>
        <p:guide orient="horz" pos="2319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353986D-7556-4C63-BBD9-076A5F6E59D5}" type="doc">
      <dgm:prSet loTypeId="urn:microsoft.com/office/officeart/2005/8/layout/list1" loCatId="list" qsTypeId="urn:microsoft.com/office/officeart/2005/8/quickstyle/3d3" qsCatId="3D" csTypeId="urn:microsoft.com/office/officeart/2005/8/colors/accent2_2" csCatId="accent2" phldr="1"/>
      <dgm:spPr/>
      <dgm:t>
        <a:bodyPr/>
        <a:lstStyle/>
        <a:p>
          <a:endParaRPr lang="pl-PL"/>
        </a:p>
      </dgm:t>
    </dgm:pt>
    <dgm:pt modelId="{5A98BB7A-BA6B-4AC1-8EA5-89E16ED3988C}" type="pres">
      <dgm:prSet presAssocID="{8353986D-7556-4C63-BBD9-076A5F6E59D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</dgm:ptLst>
  <dgm:cxnLst>
    <dgm:cxn modelId="{42F572DF-6E42-4669-ADC8-D5CEC0A0D5FD}" type="presOf" srcId="{8353986D-7556-4C63-BBD9-076A5F6E59D5}" destId="{5A98BB7A-BA6B-4AC1-8EA5-89E16ED3988C}" srcOrd="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5A14BC-4FCA-4CDE-84B9-DD9A3BA3137C}" type="datetimeFigureOut">
              <a:rPr lang="pl-PL" smtClean="0"/>
              <a:pPr/>
              <a:t>2019-09-13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5D2FC7-CEC2-4841-9240-13BF77D15A9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109007047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23557-1F7D-4167-8E7A-3132E0C6494C}" type="datetimeFigureOut">
              <a:rPr lang="pl-PL" smtClean="0"/>
              <a:pPr/>
              <a:t>2019-09-13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39F60F-CBEE-4BE4-8BBE-08BD29A5E02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271101780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080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1" y="4343401"/>
            <a:ext cx="5486400" cy="4114800"/>
          </a:xfrm>
        </p:spPr>
        <p:txBody>
          <a:bodyPr/>
          <a:lstStyle/>
          <a:p>
            <a:endParaRPr lang="pl-PL" altLang="pl-PL"/>
          </a:p>
        </p:txBody>
      </p:sp>
      <p:sp>
        <p:nvSpPr>
          <p:cNvPr id="2" name="Symbol zastępczy stopki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732560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762" name="Text Box 2"/>
          <p:cNvSpPr txBox="1">
            <a:spLocks noChangeArrowheads="1"/>
          </p:cNvSpPr>
          <p:nvPr/>
        </p:nvSpPr>
        <p:spPr bwMode="auto">
          <a:xfrm>
            <a:off x="1143001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91266" tIns="45633" rIns="91266" bIns="45633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l-PL">
              <a:solidFill>
                <a:prstClr val="black"/>
              </a:solidFill>
            </a:endParaRPr>
          </a:p>
        </p:txBody>
      </p:sp>
      <p:sp>
        <p:nvSpPr>
          <p:cNvPr id="629763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1060453" y="4349750"/>
            <a:ext cx="4741863" cy="3513138"/>
          </a:xfrm>
          <a:noFill/>
          <a:ln/>
        </p:spPr>
        <p:txBody>
          <a:bodyPr wrap="none" anchor="ctr"/>
          <a:lstStyle/>
          <a:p>
            <a:endParaRPr lang="pl-PL"/>
          </a:p>
        </p:txBody>
      </p:sp>
      <p:sp>
        <p:nvSpPr>
          <p:cNvPr id="2" name="Symbol zastępczy stopki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2636015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762" name="Text Box 2"/>
          <p:cNvSpPr txBox="1">
            <a:spLocks noChangeArrowheads="1"/>
          </p:cNvSpPr>
          <p:nvPr/>
        </p:nvSpPr>
        <p:spPr bwMode="auto">
          <a:xfrm>
            <a:off x="1143001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91266" tIns="45633" rIns="91266" bIns="45633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l-PL">
              <a:solidFill>
                <a:prstClr val="black"/>
              </a:solidFill>
            </a:endParaRPr>
          </a:p>
        </p:txBody>
      </p:sp>
      <p:sp>
        <p:nvSpPr>
          <p:cNvPr id="629763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1060453" y="4349750"/>
            <a:ext cx="4741863" cy="3513138"/>
          </a:xfrm>
          <a:noFill/>
          <a:ln/>
        </p:spPr>
        <p:txBody>
          <a:bodyPr wrap="none" anchor="ctr"/>
          <a:lstStyle/>
          <a:p>
            <a:endParaRPr lang="pl-PL"/>
          </a:p>
        </p:txBody>
      </p:sp>
      <p:sp>
        <p:nvSpPr>
          <p:cNvPr id="2" name="Symbol zastępczy stopki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4193562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762" name="Text Box 2"/>
          <p:cNvSpPr txBox="1">
            <a:spLocks noChangeArrowheads="1"/>
          </p:cNvSpPr>
          <p:nvPr/>
        </p:nvSpPr>
        <p:spPr bwMode="auto">
          <a:xfrm>
            <a:off x="1143001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91266" tIns="45633" rIns="91266" bIns="45633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l-PL">
              <a:solidFill>
                <a:prstClr val="black"/>
              </a:solidFill>
            </a:endParaRPr>
          </a:p>
        </p:txBody>
      </p:sp>
      <p:sp>
        <p:nvSpPr>
          <p:cNvPr id="629763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1060453" y="4349750"/>
            <a:ext cx="4741863" cy="3513138"/>
          </a:xfrm>
          <a:noFill/>
          <a:ln/>
        </p:spPr>
        <p:txBody>
          <a:bodyPr wrap="none" anchor="ctr"/>
          <a:lstStyle/>
          <a:p>
            <a:endParaRPr lang="pl-PL"/>
          </a:p>
        </p:txBody>
      </p:sp>
      <p:sp>
        <p:nvSpPr>
          <p:cNvPr id="2" name="Symbol zastępczy stopki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9508625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810" name="Text Box 2"/>
          <p:cNvSpPr txBox="1">
            <a:spLocks noChangeArrowheads="1"/>
          </p:cNvSpPr>
          <p:nvPr/>
        </p:nvSpPr>
        <p:spPr bwMode="auto">
          <a:xfrm>
            <a:off x="1143001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91266" tIns="45633" rIns="91266" bIns="45633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l-PL">
              <a:solidFill>
                <a:prstClr val="black"/>
              </a:solidFill>
            </a:endParaRPr>
          </a:p>
        </p:txBody>
      </p:sp>
      <p:sp>
        <p:nvSpPr>
          <p:cNvPr id="631811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1060453" y="4349750"/>
            <a:ext cx="4741863" cy="3513138"/>
          </a:xfrm>
          <a:noFill/>
          <a:ln/>
        </p:spPr>
        <p:txBody>
          <a:bodyPr wrap="none" anchor="ctr"/>
          <a:lstStyle/>
          <a:p>
            <a:endParaRPr lang="pl-PL"/>
          </a:p>
        </p:txBody>
      </p:sp>
      <p:sp>
        <p:nvSpPr>
          <p:cNvPr id="2" name="Symbol zastępczy stopki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5220405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858" name="Text Box 2"/>
          <p:cNvSpPr txBox="1">
            <a:spLocks noChangeArrowheads="1"/>
          </p:cNvSpPr>
          <p:nvPr/>
        </p:nvSpPr>
        <p:spPr bwMode="auto">
          <a:xfrm>
            <a:off x="1143001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91266" tIns="45633" rIns="91266" bIns="45633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l-PL">
              <a:solidFill>
                <a:prstClr val="black"/>
              </a:solidFill>
            </a:endParaRPr>
          </a:p>
        </p:txBody>
      </p:sp>
      <p:sp>
        <p:nvSpPr>
          <p:cNvPr id="633859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1060453" y="4349750"/>
            <a:ext cx="4741863" cy="3513138"/>
          </a:xfrm>
          <a:noFill/>
          <a:ln/>
        </p:spPr>
        <p:txBody>
          <a:bodyPr wrap="none" anchor="ctr"/>
          <a:lstStyle/>
          <a:p>
            <a:endParaRPr lang="pl-PL"/>
          </a:p>
        </p:txBody>
      </p:sp>
      <p:sp>
        <p:nvSpPr>
          <p:cNvPr id="2" name="Symbol zastępczy stopki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9632257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906" name="Text Box 2"/>
          <p:cNvSpPr txBox="1">
            <a:spLocks noChangeArrowheads="1"/>
          </p:cNvSpPr>
          <p:nvPr/>
        </p:nvSpPr>
        <p:spPr bwMode="auto">
          <a:xfrm>
            <a:off x="1143001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91266" tIns="45633" rIns="91266" bIns="45633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l-PL">
              <a:solidFill>
                <a:prstClr val="black"/>
              </a:solidFill>
            </a:endParaRPr>
          </a:p>
        </p:txBody>
      </p:sp>
      <p:sp>
        <p:nvSpPr>
          <p:cNvPr id="635907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1060453" y="4349750"/>
            <a:ext cx="4741863" cy="3513138"/>
          </a:xfrm>
          <a:noFill/>
          <a:ln/>
        </p:spPr>
        <p:txBody>
          <a:bodyPr wrap="none" anchor="ctr"/>
          <a:lstStyle/>
          <a:p>
            <a:endParaRPr lang="pl-PL"/>
          </a:p>
        </p:txBody>
      </p:sp>
      <p:sp>
        <p:nvSpPr>
          <p:cNvPr id="2" name="Symbol zastępczy stopki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3961046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810" name="Text Box 2"/>
          <p:cNvSpPr txBox="1">
            <a:spLocks noChangeArrowheads="1"/>
          </p:cNvSpPr>
          <p:nvPr/>
        </p:nvSpPr>
        <p:spPr bwMode="auto">
          <a:xfrm>
            <a:off x="1143001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91266" tIns="45633" rIns="91266" bIns="45633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l-PL">
              <a:solidFill>
                <a:prstClr val="black"/>
              </a:solidFill>
            </a:endParaRPr>
          </a:p>
        </p:txBody>
      </p:sp>
      <p:sp>
        <p:nvSpPr>
          <p:cNvPr id="631811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1060453" y="4349750"/>
            <a:ext cx="4741863" cy="3513138"/>
          </a:xfrm>
          <a:noFill/>
          <a:ln/>
        </p:spPr>
        <p:txBody>
          <a:bodyPr wrap="none" anchor="ctr"/>
          <a:lstStyle/>
          <a:p>
            <a:endParaRPr lang="pl-PL"/>
          </a:p>
        </p:txBody>
      </p:sp>
      <p:sp>
        <p:nvSpPr>
          <p:cNvPr id="2" name="Symbol zastępczy stopki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2097263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714" name="Text Box 2"/>
          <p:cNvSpPr txBox="1">
            <a:spLocks noChangeArrowheads="1"/>
          </p:cNvSpPr>
          <p:nvPr/>
        </p:nvSpPr>
        <p:spPr bwMode="auto">
          <a:xfrm>
            <a:off x="1143001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91266" tIns="45633" rIns="91266" bIns="45633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l-PL">
              <a:solidFill>
                <a:prstClr val="black"/>
              </a:solidFill>
            </a:endParaRPr>
          </a:p>
        </p:txBody>
      </p:sp>
      <p:sp>
        <p:nvSpPr>
          <p:cNvPr id="627715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1060453" y="4349750"/>
            <a:ext cx="4741863" cy="3513138"/>
          </a:xfrm>
          <a:noFill/>
          <a:ln/>
        </p:spPr>
        <p:txBody>
          <a:bodyPr wrap="none" anchor="ctr"/>
          <a:lstStyle/>
          <a:p>
            <a:endParaRPr lang="pl-PL"/>
          </a:p>
        </p:txBody>
      </p:sp>
      <p:sp>
        <p:nvSpPr>
          <p:cNvPr id="2" name="Symbol zastępczy stopki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8293906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906" name="Text Box 2"/>
          <p:cNvSpPr txBox="1">
            <a:spLocks noChangeArrowheads="1"/>
          </p:cNvSpPr>
          <p:nvPr/>
        </p:nvSpPr>
        <p:spPr bwMode="auto">
          <a:xfrm>
            <a:off x="1143001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91266" tIns="45633" rIns="91266" bIns="45633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l-PL">
              <a:solidFill>
                <a:prstClr val="black"/>
              </a:solidFill>
            </a:endParaRPr>
          </a:p>
        </p:txBody>
      </p:sp>
      <p:sp>
        <p:nvSpPr>
          <p:cNvPr id="635907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1060453" y="4349750"/>
            <a:ext cx="4741863" cy="3513138"/>
          </a:xfrm>
          <a:noFill/>
          <a:ln/>
        </p:spPr>
        <p:txBody>
          <a:bodyPr wrap="none" anchor="ctr"/>
          <a:lstStyle/>
          <a:p>
            <a:endParaRPr lang="pl-PL"/>
          </a:p>
        </p:txBody>
      </p:sp>
      <p:sp>
        <p:nvSpPr>
          <p:cNvPr id="2" name="Symbol zastępczy stopki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9028113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138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615950" y="877888"/>
            <a:ext cx="5626100" cy="3165475"/>
          </a:xfrm>
        </p:spPr>
      </p:sp>
      <p:sp>
        <p:nvSpPr>
          <p:cNvPr id="731139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1060453" y="4349750"/>
            <a:ext cx="4741863" cy="3513138"/>
          </a:xfrm>
          <a:noFill/>
          <a:ln/>
        </p:spPr>
        <p:txBody>
          <a:bodyPr wrap="none" anchor="ctr"/>
          <a:lstStyle/>
          <a:p>
            <a:endParaRPr lang="pl-PL"/>
          </a:p>
        </p:txBody>
      </p:sp>
      <p:sp>
        <p:nvSpPr>
          <p:cNvPr id="2" name="Symbol zastępczy stopki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5203445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080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1" y="4343401"/>
            <a:ext cx="5486400" cy="4114800"/>
          </a:xfrm>
        </p:spPr>
        <p:txBody>
          <a:bodyPr/>
          <a:lstStyle/>
          <a:p>
            <a:endParaRPr lang="pl-PL" altLang="pl-PL"/>
          </a:p>
        </p:txBody>
      </p:sp>
      <p:sp>
        <p:nvSpPr>
          <p:cNvPr id="2" name="Symbol zastępczy stopki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2998904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080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1" y="4343401"/>
            <a:ext cx="5486400" cy="4114800"/>
          </a:xfrm>
        </p:spPr>
        <p:txBody>
          <a:bodyPr/>
          <a:lstStyle/>
          <a:p>
            <a:endParaRPr lang="pl-PL" altLang="pl-PL"/>
          </a:p>
        </p:txBody>
      </p:sp>
      <p:sp>
        <p:nvSpPr>
          <p:cNvPr id="2" name="Symbol zastępczy stopki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9427200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1" y="4343401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 smtClean="0"/>
          </a:p>
        </p:txBody>
      </p:sp>
      <p:sp>
        <p:nvSpPr>
          <p:cNvPr id="2" name="Symbol zastępczy stopki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1812532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080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1" y="4343401"/>
            <a:ext cx="5486400" cy="4114800"/>
          </a:xfrm>
        </p:spPr>
        <p:txBody>
          <a:bodyPr/>
          <a:lstStyle/>
          <a:p>
            <a:endParaRPr lang="pl-PL" altLang="pl-PL"/>
          </a:p>
        </p:txBody>
      </p:sp>
      <p:sp>
        <p:nvSpPr>
          <p:cNvPr id="2" name="Symbol zastępczy stopki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0340576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66" name="Text Box 2"/>
          <p:cNvSpPr txBox="1">
            <a:spLocks noChangeArrowheads="1"/>
          </p:cNvSpPr>
          <p:nvPr/>
        </p:nvSpPr>
        <p:spPr bwMode="auto">
          <a:xfrm>
            <a:off x="1143001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91266" tIns="45633" rIns="91266" bIns="45633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l-PL">
              <a:solidFill>
                <a:prstClr val="black"/>
              </a:solidFill>
            </a:endParaRPr>
          </a:p>
        </p:txBody>
      </p:sp>
      <p:sp>
        <p:nvSpPr>
          <p:cNvPr id="625667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1060453" y="4349750"/>
            <a:ext cx="4741863" cy="3513138"/>
          </a:xfrm>
          <a:noFill/>
          <a:ln/>
        </p:spPr>
        <p:txBody>
          <a:bodyPr wrap="none" anchor="ctr"/>
          <a:lstStyle/>
          <a:p>
            <a:endParaRPr lang="pl-PL"/>
          </a:p>
        </p:txBody>
      </p:sp>
      <p:sp>
        <p:nvSpPr>
          <p:cNvPr id="2" name="Symbol zastępczy stopki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039894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714" name="Text Box 2"/>
          <p:cNvSpPr txBox="1">
            <a:spLocks noChangeArrowheads="1"/>
          </p:cNvSpPr>
          <p:nvPr/>
        </p:nvSpPr>
        <p:spPr bwMode="auto">
          <a:xfrm>
            <a:off x="1143001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91266" tIns="45633" rIns="91266" bIns="45633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l-PL">
              <a:solidFill>
                <a:prstClr val="black"/>
              </a:solidFill>
            </a:endParaRPr>
          </a:p>
        </p:txBody>
      </p:sp>
      <p:sp>
        <p:nvSpPr>
          <p:cNvPr id="627715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1060453" y="4349750"/>
            <a:ext cx="4741863" cy="3513138"/>
          </a:xfrm>
          <a:noFill/>
          <a:ln/>
        </p:spPr>
        <p:txBody>
          <a:bodyPr wrap="none" anchor="ctr"/>
          <a:lstStyle/>
          <a:p>
            <a:endParaRPr lang="pl-PL"/>
          </a:p>
        </p:txBody>
      </p:sp>
      <p:sp>
        <p:nvSpPr>
          <p:cNvPr id="2" name="Symbol zastępczy stopki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8709310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714" name="Text Box 2"/>
          <p:cNvSpPr txBox="1">
            <a:spLocks noChangeArrowheads="1"/>
          </p:cNvSpPr>
          <p:nvPr/>
        </p:nvSpPr>
        <p:spPr bwMode="auto">
          <a:xfrm>
            <a:off x="1143001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91266" tIns="45633" rIns="91266" bIns="45633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l-PL">
              <a:solidFill>
                <a:prstClr val="black"/>
              </a:solidFill>
            </a:endParaRPr>
          </a:p>
        </p:txBody>
      </p:sp>
      <p:sp>
        <p:nvSpPr>
          <p:cNvPr id="627715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1060453" y="4349750"/>
            <a:ext cx="4741863" cy="3513138"/>
          </a:xfrm>
          <a:noFill/>
          <a:ln/>
        </p:spPr>
        <p:txBody>
          <a:bodyPr wrap="none" anchor="ctr"/>
          <a:lstStyle/>
          <a:p>
            <a:endParaRPr lang="pl-PL"/>
          </a:p>
        </p:txBody>
      </p:sp>
      <p:sp>
        <p:nvSpPr>
          <p:cNvPr id="2" name="Symbol zastępczy stopki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6915192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762" name="Text Box 2"/>
          <p:cNvSpPr txBox="1">
            <a:spLocks noChangeArrowheads="1"/>
          </p:cNvSpPr>
          <p:nvPr/>
        </p:nvSpPr>
        <p:spPr bwMode="auto">
          <a:xfrm>
            <a:off x="1143001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91266" tIns="45633" rIns="91266" bIns="45633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l-PL">
              <a:solidFill>
                <a:prstClr val="black"/>
              </a:solidFill>
            </a:endParaRPr>
          </a:p>
        </p:txBody>
      </p:sp>
      <p:sp>
        <p:nvSpPr>
          <p:cNvPr id="629763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1060453" y="4349750"/>
            <a:ext cx="4741863" cy="3513138"/>
          </a:xfrm>
          <a:noFill/>
          <a:ln/>
        </p:spPr>
        <p:txBody>
          <a:bodyPr wrap="none" anchor="ctr"/>
          <a:lstStyle/>
          <a:p>
            <a:endParaRPr lang="pl-PL"/>
          </a:p>
        </p:txBody>
      </p:sp>
      <p:sp>
        <p:nvSpPr>
          <p:cNvPr id="2" name="Symbol zastępczy stopki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024388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AE3BE-DA82-42D3-8171-7BC5D20AA0B2}" type="datetime1">
              <a:rPr lang="pl-PL" smtClean="0"/>
              <a:pPr/>
              <a:t>2019-09-13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B0C63-700B-475C-9A28-6F7BDF82BAA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73818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35723-EE17-401E-A3EA-ECB338CDC65C}" type="datetime1">
              <a:rPr lang="pl-PL" smtClean="0"/>
              <a:pPr/>
              <a:t>2019-09-13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B0C63-700B-475C-9A28-6F7BDF82BAA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060655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A1DE4-5F07-4F06-9308-7E47D0C9DE15}" type="datetime1">
              <a:rPr lang="pl-PL" smtClean="0"/>
              <a:pPr/>
              <a:t>2019-09-13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B0C63-700B-475C-9A28-6F7BDF82BAA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502302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05430-D300-4056-B080-01AD0A6889C2}" type="datetime1">
              <a:rPr lang="pl-PL" smtClean="0"/>
              <a:pPr/>
              <a:t>2019-09-13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B0C63-700B-475C-9A28-6F7BDF82BAA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838724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6C49A-697A-45F6-B07E-139899F7DD9F}" type="datetime1">
              <a:rPr lang="pl-PL" smtClean="0"/>
              <a:pPr/>
              <a:t>2019-09-13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B0C63-700B-475C-9A28-6F7BDF82BAA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507423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A8F55-267E-46FB-B002-A2E0E20B8024}" type="datetime1">
              <a:rPr lang="pl-PL" smtClean="0"/>
              <a:pPr/>
              <a:t>2019-09-13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B0C63-700B-475C-9A28-6F7BDF82BAA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635581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EB2C3-DAFC-4D4F-ADE3-845C8963A44F}" type="datetime1">
              <a:rPr lang="pl-PL" smtClean="0"/>
              <a:pPr/>
              <a:t>2019-09-13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B0C63-700B-475C-9A28-6F7BDF82BAA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637088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50328-8A00-4B00-8A2F-87EA297659BD}" type="datetime1">
              <a:rPr lang="pl-PL" smtClean="0"/>
              <a:pPr/>
              <a:t>2019-09-13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B0C63-700B-475C-9A28-6F7BDF82BAA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141538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E5BC5-52CA-4B2D-9864-FA5971D5B50B}" type="datetimeFigureOut">
              <a:rPr lang="pl-PL" smtClean="0"/>
              <a:pPr/>
              <a:t>2019-09-13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B0C63-700B-475C-9A28-6F7BDF82BAAB}" type="slidenum">
              <a:rPr lang="pl-PL" smtClean="0"/>
              <a:pPr/>
              <a:t>‹#›</a:t>
            </a:fld>
            <a:endParaRPr lang="pl-PL"/>
          </a:p>
        </p:txBody>
      </p:sp>
      <p:pic>
        <p:nvPicPr>
          <p:cNvPr id="5" name="Obraz 4" descr="C:\Documents and Settings\gmlynarczyk\Pulpit\LOGO 2014\zatwierdzone logo wersja 1 2014LOGO CENTRALNEGO OSRODKA SZKOLENIA SLUZB LOTNISKOWYCH_resize.jpg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41121" y="6027176"/>
            <a:ext cx="2774019" cy="694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073557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8377D-1899-47C4-A31E-0233E0E5DB1F}" type="datetime1">
              <a:rPr lang="pl-PL" smtClean="0"/>
              <a:pPr/>
              <a:t>2019-09-13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B0C63-700B-475C-9A28-6F7BDF82BAA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623538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B82AE-5D35-4094-8E54-7BCCB7D589BF}" type="datetime1">
              <a:rPr lang="pl-PL" smtClean="0"/>
              <a:pPr/>
              <a:t>2019-09-13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B0C63-700B-475C-9A28-6F7BDF82BAA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753134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1E5BC5-52CA-4B2D-9864-FA5971D5B50B}" type="datetimeFigureOut">
              <a:rPr lang="pl-PL" smtClean="0"/>
              <a:pPr/>
              <a:t>2019-09-13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B0C63-700B-475C-9A28-6F7BDF82BAAB}" type="slidenum">
              <a:rPr lang="pl-PL" smtClean="0"/>
              <a:pPr/>
              <a:t>‹#›</a:t>
            </a:fld>
            <a:endParaRPr lang="pl-PL"/>
          </a:p>
        </p:txBody>
      </p:sp>
      <p:pic>
        <p:nvPicPr>
          <p:cNvPr id="7" name="Obraz 6" descr="C:\Documents and Settings\gmlynarczyk\Pulpit\LOGO 2014\zatwierdzone logo wersja 1 2014LOGO CENTRALNEGO OSRODKA SZKOLENIA SLUZB LOTNISKOWYCH_resize.jpg"/>
          <p:cNvPicPr>
            <a:picLocks noChangeAspect="1"/>
          </p:cNvPicPr>
          <p:nvPr userDrawn="1"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41121" y="6027176"/>
            <a:ext cx="2774019" cy="694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896112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30.jpeg"/><Relationship Id="rId7" Type="http://schemas.openxmlformats.org/officeDocument/2006/relationships/diagramLayout" Target="../diagrams/layout1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5" Type="http://schemas.openxmlformats.org/officeDocument/2006/relationships/image" Target="../media/image32.png"/><Relationship Id="rId10" Type="http://schemas.microsoft.com/office/2007/relationships/diagramDrawing" Target="../diagrams/drawing1.xml"/><Relationship Id="rId4" Type="http://schemas.openxmlformats.org/officeDocument/2006/relationships/image" Target="../media/image31.jpeg"/><Relationship Id="rId9" Type="http://schemas.openxmlformats.org/officeDocument/2006/relationships/diagramColors" Target="../diagrams/colors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 descr="C:\Documents and Settings\gmlynarczyk\Pulpit\LOGA\Logo lotniska chopina\LotniskoChopina12.jpg"/>
          <p:cNvPicPr>
            <a:picLocks noChangeAspect="1"/>
          </p:cNvPicPr>
          <p:nvPr/>
        </p:nvPicPr>
        <p:blipFill>
          <a:blip r:embed="rId2" cstate="print"/>
          <a:srcRect l="1654" t="10692" r="3087" b="19497"/>
          <a:stretch>
            <a:fillRect/>
          </a:stretch>
        </p:blipFill>
        <p:spPr bwMode="auto">
          <a:xfrm>
            <a:off x="9692641" y="6085296"/>
            <a:ext cx="2228692" cy="576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74320" y="630314"/>
            <a:ext cx="12740640" cy="6542496"/>
          </a:xfrm>
          <a:prstGeom prst="rect">
            <a:avLst/>
          </a:prstGeom>
          <a:effectLst>
            <a:softEdge rad="241300"/>
          </a:effectLst>
        </p:spPr>
      </p:pic>
      <p:sp>
        <p:nvSpPr>
          <p:cNvPr id="8" name="Prostokąt 7"/>
          <p:cNvSpPr/>
          <p:nvPr/>
        </p:nvSpPr>
        <p:spPr>
          <a:xfrm>
            <a:off x="2648636" y="2147542"/>
            <a:ext cx="9156929" cy="1015663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pl-PL" sz="6000" b="1" dirty="0" smtClean="0">
                <a:ln w="95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002957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AED – JAK TO POJĄĆ</a:t>
            </a:r>
            <a:endParaRPr lang="pl-PL" sz="6000" b="1" cap="none" spc="0" dirty="0">
              <a:ln w="9525">
                <a:solidFill>
                  <a:schemeClr val="accent5">
                    <a:lumMod val="75000"/>
                  </a:schemeClr>
                </a:solidFill>
                <a:prstDash val="solid"/>
              </a:ln>
              <a:solidFill>
                <a:srgbClr val="002957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1457301" y="5730237"/>
            <a:ext cx="9434105" cy="27699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pl-PL" sz="1200" dirty="0">
                <a:ln w="95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0029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pl-PL" sz="1200" dirty="0" smtClean="0">
                <a:ln w="95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0029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utor: Ryszard </a:t>
            </a:r>
            <a:r>
              <a:rPr lang="pl-PL" sz="1200" dirty="0" err="1" smtClean="0">
                <a:ln w="95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0029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Stykowski</a:t>
            </a:r>
            <a:endParaRPr lang="pl-PL" sz="1200" cap="none" spc="0" dirty="0">
              <a:ln w="9525">
                <a:solidFill>
                  <a:schemeClr val="accent5">
                    <a:lumMod val="75000"/>
                  </a:schemeClr>
                </a:solidFill>
                <a:prstDash val="solid"/>
              </a:ln>
              <a:solidFill>
                <a:srgbClr val="002957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3773511" y="5203065"/>
            <a:ext cx="4801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5" name="pole tekstowe 4"/>
          <p:cNvSpPr txBox="1"/>
          <p:nvPr/>
        </p:nvSpPr>
        <p:spPr>
          <a:xfrm>
            <a:off x="3616830" y="5203065"/>
            <a:ext cx="4958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ln w="95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002957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WARSZAWA 13.10.2019</a:t>
            </a:r>
            <a:endParaRPr lang="pl-PL" dirty="0"/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196" r="17418"/>
          <a:stretch/>
        </p:blipFill>
        <p:spPr>
          <a:xfrm flipH="1">
            <a:off x="-227808" y="216325"/>
            <a:ext cx="5418039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565027" y="234779"/>
            <a:ext cx="1252150" cy="1643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087740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justenergyfoundation.com/portals/0/Images/charity-grants-funding.pn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639"/>
          <a:stretch/>
        </p:blipFill>
        <p:spPr bwMode="auto">
          <a:xfrm>
            <a:off x="-1" y="0"/>
            <a:ext cx="80879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/>
          <p:cNvSpPr/>
          <p:nvPr/>
        </p:nvSpPr>
        <p:spPr>
          <a:xfrm>
            <a:off x="2200268" y="3198167"/>
            <a:ext cx="7701852" cy="461665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pl-PL" sz="2400" dirty="0" smtClean="0">
                <a:ln w="95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002957"/>
                </a:solidFill>
                <a:latin typeface="Arial Black" panose="020B0A04020102020204" pitchFamily="34" charset="0"/>
              </a:rPr>
              <a:t>1972 – rejestracja pierwszego defibrylatora </a:t>
            </a:r>
            <a:endParaRPr lang="pl-PL" sz="2400" cap="none" spc="0" dirty="0">
              <a:ln w="9525">
                <a:solidFill>
                  <a:schemeClr val="accent5">
                    <a:lumMod val="75000"/>
                  </a:schemeClr>
                </a:solidFill>
                <a:prstDash val="solid"/>
              </a:ln>
              <a:solidFill>
                <a:srgbClr val="002957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3989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justenergyfoundation.com/portals/0/Images/charity-grants-funding.pn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639"/>
          <a:stretch/>
        </p:blipFill>
        <p:spPr bwMode="auto">
          <a:xfrm>
            <a:off x="-1" y="0"/>
            <a:ext cx="80879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/>
          <p:cNvSpPr/>
          <p:nvPr/>
        </p:nvSpPr>
        <p:spPr>
          <a:xfrm>
            <a:off x="4577292" y="1163305"/>
            <a:ext cx="2947795" cy="461665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pl-PL" sz="2400" dirty="0" smtClean="0">
                <a:ln w="95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002957"/>
                </a:solidFill>
                <a:latin typeface="Arial Black" panose="020B0A04020102020204" pitchFamily="34" charset="0"/>
              </a:rPr>
              <a:t>Archibald </a:t>
            </a:r>
            <a:r>
              <a:rPr lang="pl-PL" sz="2400" dirty="0" err="1" smtClean="0">
                <a:ln w="95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002957"/>
                </a:solidFill>
                <a:latin typeface="Arial Black" panose="020B0A04020102020204" pitchFamily="34" charset="0"/>
              </a:rPr>
              <a:t>Diack</a:t>
            </a:r>
            <a:r>
              <a:rPr lang="pl-PL" sz="2400" dirty="0" smtClean="0">
                <a:ln w="95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002957"/>
                </a:solidFill>
                <a:latin typeface="Arial Black" panose="020B0A04020102020204" pitchFamily="34" charset="0"/>
              </a:rPr>
              <a:t> </a:t>
            </a:r>
            <a:endParaRPr lang="pl-PL" sz="2400" cap="none" spc="0" dirty="0">
              <a:ln w="9525">
                <a:solidFill>
                  <a:schemeClr val="accent5">
                    <a:lumMod val="75000"/>
                  </a:schemeClr>
                </a:solidFill>
                <a:prstDash val="solid"/>
              </a:ln>
              <a:solidFill>
                <a:srgbClr val="002957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Symbol zastępczy zawartości 5"/>
          <p:cNvSpPr>
            <a:spLocks noGrp="1"/>
          </p:cNvSpPr>
          <p:nvPr>
            <p:ph sz="half" idx="1"/>
          </p:nvPr>
        </p:nvSpPr>
        <p:spPr>
          <a:xfrm>
            <a:off x="611560" y="2564904"/>
            <a:ext cx="5112568" cy="2160240"/>
          </a:xfrm>
        </p:spPr>
        <p:txBody>
          <a:bodyPr>
            <a:normAutofit fontScale="85000" lnSpcReduction="10000"/>
          </a:bodyPr>
          <a:lstStyle/>
          <a:p>
            <a:r>
              <a:rPr lang="pl-PL" sz="2400" dirty="0" smtClean="0">
                <a:solidFill>
                  <a:srgbClr val="0029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Stomatolog, botanik, zwolennik pomysłu wynalazku autorstwa  Stanley </a:t>
            </a:r>
            <a:r>
              <a:rPr lang="pl-PL" sz="2400" dirty="0" err="1" smtClean="0">
                <a:solidFill>
                  <a:srgbClr val="0029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Welborna</a:t>
            </a:r>
            <a:r>
              <a:rPr lang="pl-PL" sz="2400" dirty="0" smtClean="0">
                <a:solidFill>
                  <a:srgbClr val="0029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endParaRPr lang="pl-PL" sz="2400" dirty="0" smtClean="0">
              <a:solidFill>
                <a:srgbClr val="0029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2400" dirty="0" smtClean="0">
                <a:solidFill>
                  <a:srgbClr val="0029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maja 1972 r. opatentował</a:t>
            </a:r>
            <a:br>
              <a:rPr lang="pl-PL" sz="2400" dirty="0" smtClean="0">
                <a:solidFill>
                  <a:srgbClr val="00295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400" dirty="0" smtClean="0">
                <a:solidFill>
                  <a:srgbClr val="0029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„CARD” do stosowania w interwencjach kardiologicznych dla zespołów EMS</a:t>
            </a:r>
          </a:p>
          <a:p>
            <a:pPr marL="0" indent="0">
              <a:buNone/>
            </a:pPr>
            <a:endParaRPr lang="pl-PL" sz="24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l-PL" sz="24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l-PL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01852" y="1854581"/>
            <a:ext cx="2541587" cy="343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55599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justenergyfoundation.com/portals/0/Images/charity-grants-funding.pn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639"/>
          <a:stretch/>
        </p:blipFill>
        <p:spPr bwMode="auto">
          <a:xfrm>
            <a:off x="-1" y="0"/>
            <a:ext cx="80879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25020" y="1377155"/>
            <a:ext cx="4084637" cy="410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35921" y="2160587"/>
            <a:ext cx="4035425" cy="253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44359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justenergyfoundation.com/portals/0/Images/charity-grants-funding.pn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639"/>
          <a:stretch/>
        </p:blipFill>
        <p:spPr bwMode="auto">
          <a:xfrm>
            <a:off x="-1" y="0"/>
            <a:ext cx="80879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/>
          <p:cNvSpPr/>
          <p:nvPr/>
        </p:nvSpPr>
        <p:spPr>
          <a:xfrm>
            <a:off x="2913058" y="3198167"/>
            <a:ext cx="6276270" cy="461665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pl-PL" sz="2400" dirty="0" smtClean="0">
                <a:ln w="95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002957"/>
                </a:solidFill>
                <a:latin typeface="Arial Black" panose="020B0A04020102020204" pitchFamily="34" charset="0"/>
              </a:rPr>
              <a:t>1980 – prezentacja pierwszego AED </a:t>
            </a:r>
            <a:endParaRPr lang="pl-PL" sz="2400" cap="none" spc="0" dirty="0">
              <a:ln w="9525">
                <a:solidFill>
                  <a:schemeClr val="accent5">
                    <a:lumMod val="75000"/>
                  </a:schemeClr>
                </a:solidFill>
                <a:prstDash val="solid"/>
              </a:ln>
              <a:solidFill>
                <a:srgbClr val="002957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71712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justenergyfoundation.com/portals/0/Images/charity-grants-funding.pn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639"/>
          <a:stretch/>
        </p:blipFill>
        <p:spPr bwMode="auto">
          <a:xfrm>
            <a:off x="-1" y="0"/>
            <a:ext cx="80879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/>
          <p:cNvSpPr/>
          <p:nvPr/>
        </p:nvSpPr>
        <p:spPr>
          <a:xfrm>
            <a:off x="4735766" y="1163305"/>
            <a:ext cx="2630848" cy="461665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pl-PL" sz="2400" b="1" dirty="0">
                <a:solidFill>
                  <a:srgbClr val="0029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Roger Lee Heath</a:t>
            </a:r>
            <a:endParaRPr lang="pl-PL" sz="2400" cap="none" spc="0" dirty="0">
              <a:ln w="9525">
                <a:solidFill>
                  <a:schemeClr val="accent5">
                    <a:lumMod val="75000"/>
                  </a:schemeClr>
                </a:solidFill>
                <a:prstDash val="solid"/>
              </a:ln>
              <a:solidFill>
                <a:srgbClr val="0029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87166" y="1997454"/>
            <a:ext cx="3157537" cy="314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ymbol zastępczy zawartości 5"/>
          <p:cNvSpPr>
            <a:spLocks noGrp="1"/>
          </p:cNvSpPr>
          <p:nvPr>
            <p:ph idx="1"/>
          </p:nvPr>
        </p:nvSpPr>
        <p:spPr>
          <a:xfrm>
            <a:off x="1588394" y="2136283"/>
            <a:ext cx="3704823" cy="2868766"/>
          </a:xfrm>
        </p:spPr>
        <p:txBody>
          <a:bodyPr>
            <a:normAutofit/>
          </a:bodyPr>
          <a:lstStyle/>
          <a:p>
            <a:r>
              <a:rPr lang="pl-PL" sz="2400" dirty="0" smtClean="0">
                <a:solidFill>
                  <a:srgbClr val="0029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Autor 30 patentów</a:t>
            </a:r>
          </a:p>
          <a:p>
            <a:pPr marL="0" indent="0">
              <a:buNone/>
            </a:pPr>
            <a:endParaRPr lang="pl-PL" sz="2400" dirty="0" smtClean="0">
              <a:solidFill>
                <a:srgbClr val="0029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2400" dirty="0" smtClean="0">
                <a:solidFill>
                  <a:srgbClr val="0029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pl-PL" sz="2400" dirty="0" err="1" smtClean="0">
                <a:solidFill>
                  <a:srgbClr val="0029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Hands</a:t>
            </a:r>
            <a:r>
              <a:rPr lang="pl-PL" sz="2400" dirty="0" smtClean="0">
                <a:solidFill>
                  <a:srgbClr val="0029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pl-PL" sz="2400" dirty="0" err="1" smtClean="0">
                <a:solidFill>
                  <a:srgbClr val="0029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pl-PL" sz="2400" dirty="0" smtClean="0">
                <a:solidFill>
                  <a:srgbClr val="0029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pPr marL="0" indent="0">
              <a:buNone/>
            </a:pPr>
            <a:endParaRPr lang="pl-PL" sz="2400" dirty="0" smtClean="0">
              <a:solidFill>
                <a:srgbClr val="0029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2400" dirty="0" smtClean="0">
                <a:solidFill>
                  <a:srgbClr val="0029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R2 CORPORATION, IL.USA</a:t>
            </a:r>
          </a:p>
          <a:p>
            <a:pPr marL="0" indent="0">
              <a:buNone/>
            </a:pPr>
            <a:endParaRPr lang="pl-PL" sz="2400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pl-PL" sz="24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l-PL" sz="2400" dirty="0" smtClean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1403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719403" y="764704"/>
            <a:ext cx="10972800" cy="1143000"/>
          </a:xfrm>
        </p:spPr>
        <p:txBody>
          <a:bodyPr>
            <a:noAutofit/>
          </a:bodyPr>
          <a:lstStyle/>
          <a:p>
            <a:r>
              <a:rPr lang="pl-PL" sz="2400" b="1" dirty="0" smtClean="0">
                <a:solidFill>
                  <a:srgbClr val="0029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Strażnica straży pożarnej w </a:t>
            </a:r>
            <a:r>
              <a:rPr lang="pl-PL" sz="2400" b="1" dirty="0" err="1" smtClean="0">
                <a:solidFill>
                  <a:srgbClr val="0029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Highland</a:t>
            </a:r>
            <a:r>
              <a:rPr lang="pl-PL" sz="2400" b="1" dirty="0" smtClean="0">
                <a:solidFill>
                  <a:srgbClr val="0029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Park St. </a:t>
            </a:r>
            <a:r>
              <a:rPr lang="pl-PL" sz="2400" b="1" dirty="0" err="1" smtClean="0">
                <a:solidFill>
                  <a:srgbClr val="0029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Illinoys</a:t>
            </a:r>
            <a:r>
              <a:rPr lang="pl-PL" sz="2400" b="1" dirty="0" smtClean="0">
                <a:solidFill>
                  <a:srgbClr val="0029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USA</a:t>
            </a:r>
            <a:endParaRPr lang="pl-PL" sz="2400" b="1" dirty="0">
              <a:solidFill>
                <a:srgbClr val="0029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3" name="Picture 3" descr="C:\Users\rstykowski\Documents\HISTORIA AED PUBLIKACJA\FOTO AED\Heart Aid AED- The Autofry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11448" y="2350266"/>
            <a:ext cx="5381105" cy="30258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rstykowski\Documents\HISTORIA AED PUBLIKACJA\FOTO AED\Heart Aid AED- The Autofry (1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199448" y="2350266"/>
            <a:ext cx="5381105" cy="30258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AD487-9B6B-4951-90C3-631244623B81}" type="slidenum">
              <a:rPr lang="pl-PL" smtClean="0"/>
              <a:pPr/>
              <a:t>15</a:t>
            </a:fld>
            <a:endParaRPr lang="pl-PL" dirty="0"/>
          </a:p>
        </p:txBody>
      </p:sp>
      <p:sp>
        <p:nvSpPr>
          <p:cNvPr id="6" name="pole tekstowe 5"/>
          <p:cNvSpPr txBox="1"/>
          <p:nvPr/>
        </p:nvSpPr>
        <p:spPr>
          <a:xfrm>
            <a:off x="1199456" y="5877272"/>
            <a:ext cx="10081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rgbClr val="0029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Model: </a:t>
            </a:r>
            <a:r>
              <a:rPr lang="pl-PL" sz="2400" b="1" dirty="0" err="1" smtClean="0">
                <a:solidFill>
                  <a:srgbClr val="0029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Heart</a:t>
            </a:r>
            <a:r>
              <a:rPr lang="pl-PL" sz="2400" b="1" dirty="0" smtClean="0">
                <a:solidFill>
                  <a:srgbClr val="0029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Aid 1980 r.</a:t>
            </a:r>
            <a:endParaRPr lang="pl-PL" sz="2400" b="1" dirty="0">
              <a:solidFill>
                <a:srgbClr val="0029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156440" y="6001555"/>
            <a:ext cx="2831459" cy="734096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98680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justenergyfoundation.com/portals/0/Images/charity-grants-funding.pn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639"/>
          <a:stretch/>
        </p:blipFill>
        <p:spPr bwMode="auto">
          <a:xfrm>
            <a:off x="-1" y="0"/>
            <a:ext cx="80879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/>
          <p:cNvSpPr/>
          <p:nvPr/>
        </p:nvSpPr>
        <p:spPr>
          <a:xfrm>
            <a:off x="4984221" y="1150426"/>
            <a:ext cx="2133918" cy="461665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pl-PL" sz="2400" dirty="0" smtClean="0">
                <a:ln w="95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002957"/>
                </a:solidFill>
                <a:latin typeface="Arial Black" panose="020B0A04020102020204" pitchFamily="34" charset="0"/>
              </a:rPr>
              <a:t>13.09.1983 </a:t>
            </a:r>
            <a:endParaRPr lang="pl-PL" sz="2400" cap="none" spc="0" dirty="0">
              <a:ln w="9525">
                <a:solidFill>
                  <a:schemeClr val="accent5">
                    <a:lumMod val="75000"/>
                  </a:schemeClr>
                </a:solidFill>
                <a:prstDash val="solid"/>
              </a:ln>
              <a:solidFill>
                <a:srgbClr val="002957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Symbol zastępczy tekstu 2"/>
          <p:cNvSpPr txBox="1">
            <a:spLocks/>
          </p:cNvSpPr>
          <p:nvPr/>
        </p:nvSpPr>
        <p:spPr>
          <a:xfrm>
            <a:off x="3021672" y="1988840"/>
            <a:ext cx="6059016" cy="3701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400" dirty="0" smtClean="0">
                <a:solidFill>
                  <a:srgbClr val="0029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Dyrektor Medyczny Szpitala </a:t>
            </a:r>
            <a:r>
              <a:rPr lang="pl-PL" sz="2400" dirty="0" err="1" smtClean="0">
                <a:solidFill>
                  <a:srgbClr val="0029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Highland</a:t>
            </a:r>
            <a:r>
              <a:rPr lang="pl-PL" sz="2400" dirty="0" smtClean="0">
                <a:solidFill>
                  <a:srgbClr val="0029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Park, Dr </a:t>
            </a:r>
            <a:r>
              <a:rPr lang="pl-PL" sz="2400" dirty="0" err="1" smtClean="0">
                <a:solidFill>
                  <a:srgbClr val="0029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Terrence</a:t>
            </a:r>
            <a:r>
              <a:rPr lang="pl-PL" sz="2400" dirty="0" smtClean="0">
                <a:solidFill>
                  <a:srgbClr val="0029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400" dirty="0" err="1" smtClean="0">
                <a:solidFill>
                  <a:srgbClr val="0029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Carden</a:t>
            </a:r>
            <a:r>
              <a:rPr lang="pl-PL" sz="2400" dirty="0" smtClean="0">
                <a:solidFill>
                  <a:srgbClr val="0029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przedstawia Raport i wyniki badań stosowania AED </a:t>
            </a:r>
            <a:br>
              <a:rPr lang="pl-PL" sz="2400" dirty="0" smtClean="0">
                <a:solidFill>
                  <a:srgbClr val="00295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400" dirty="0" smtClean="0">
                <a:solidFill>
                  <a:srgbClr val="0029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okresie 28 miesięcy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l-PL" sz="2400" dirty="0" smtClean="0">
              <a:solidFill>
                <a:srgbClr val="0029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2400" dirty="0" smtClean="0">
                <a:solidFill>
                  <a:srgbClr val="0029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600 przypadków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l-PL" sz="2400" dirty="0" smtClean="0">
              <a:solidFill>
                <a:srgbClr val="0029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2400" dirty="0" smtClean="0">
                <a:solidFill>
                  <a:srgbClr val="0029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Udokumentowany wzrost przeżywalności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885294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>
          <a:xfrm>
            <a:off x="911424" y="2924945"/>
            <a:ext cx="10363200" cy="1470025"/>
          </a:xfrm>
        </p:spPr>
        <p:txBody>
          <a:bodyPr>
            <a:normAutofit/>
          </a:bodyPr>
          <a:lstStyle/>
          <a:p>
            <a:r>
              <a:rPr lang="pl-PL" b="1" dirty="0" smtClean="0">
                <a:solidFill>
                  <a:srgbClr val="0029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1994</a:t>
            </a:r>
            <a:endParaRPr lang="pl-PL" b="1" dirty="0">
              <a:solidFill>
                <a:srgbClr val="0029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Podtytuł 1"/>
          <p:cNvSpPr>
            <a:spLocks noGrp="1"/>
          </p:cNvSpPr>
          <p:nvPr>
            <p:ph type="subTitle" idx="1"/>
          </p:nvPr>
        </p:nvSpPr>
        <p:spPr>
          <a:xfrm>
            <a:off x="1871531" y="4293096"/>
            <a:ext cx="8534400" cy="1270992"/>
          </a:xfrm>
        </p:spPr>
        <p:txBody>
          <a:bodyPr>
            <a:normAutofit/>
          </a:bodyPr>
          <a:lstStyle/>
          <a:p>
            <a:r>
              <a:rPr lang="pl-PL" sz="2400" b="1" dirty="0" smtClean="0">
                <a:solidFill>
                  <a:srgbClr val="0029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PIERWSZE DOPUSZCZENIE  AED</a:t>
            </a:r>
            <a:br>
              <a:rPr lang="pl-PL" sz="2400" b="1" dirty="0" smtClean="0">
                <a:solidFill>
                  <a:srgbClr val="00295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400" b="1" dirty="0" smtClean="0">
                <a:solidFill>
                  <a:srgbClr val="0029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PUBLICZNEGO DOSTĘPU</a:t>
            </a:r>
            <a:endParaRPr lang="pl-PL" sz="2400" b="1" dirty="0">
              <a:solidFill>
                <a:srgbClr val="0029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AD487-9B6B-4951-90C3-631244623B81}" type="slidenum">
              <a:rPr lang="pl-PL" smtClean="0"/>
              <a:pPr/>
              <a:t>17</a:t>
            </a:fld>
            <a:endParaRPr lang="pl-PL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67808" y="485498"/>
            <a:ext cx="3657600" cy="16668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rostokąt 5"/>
          <p:cNvSpPr/>
          <p:nvPr/>
        </p:nvSpPr>
        <p:spPr>
          <a:xfrm>
            <a:off x="156440" y="6001555"/>
            <a:ext cx="2831459" cy="734096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33454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rstykowski\Desktop\Pictures\FOTO MED\pytani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355675">
            <a:off x="1435822" y="-100300"/>
            <a:ext cx="9098605" cy="7288610"/>
          </a:xfrm>
          <a:prstGeom prst="rect">
            <a:avLst/>
          </a:prstGeom>
          <a:ln>
            <a:noFill/>
          </a:ln>
          <a:effectLst>
            <a:softEdge rad="469900"/>
          </a:effectLst>
          <a:scene3d>
            <a:camera prst="obliqueTopLeft"/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>
          <a:xfrm>
            <a:off x="8738420" y="6297359"/>
            <a:ext cx="2743200" cy="365125"/>
          </a:xfrm>
        </p:spPr>
        <p:txBody>
          <a:bodyPr/>
          <a:lstStyle/>
          <a:p>
            <a:fld id="{C6BB0C63-700B-475C-9A28-6F7BDF82BAAB}" type="slidenum">
              <a:rPr lang="pl-PL" smtClean="0"/>
              <a:pPr/>
              <a:t>18</a:t>
            </a:fld>
            <a:endParaRPr lang="pl-PL" dirty="0"/>
          </a:p>
        </p:txBody>
      </p:sp>
      <p:grpSp>
        <p:nvGrpSpPr>
          <p:cNvPr id="7" name="Grupa 6"/>
          <p:cNvGrpSpPr/>
          <p:nvPr/>
        </p:nvGrpSpPr>
        <p:grpSpPr>
          <a:xfrm>
            <a:off x="1056067" y="3071604"/>
            <a:ext cx="9156879" cy="899993"/>
            <a:chOff x="0" y="64385"/>
            <a:chExt cx="12192000" cy="899993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8" name="Prostokąt zaokrąglony 7"/>
            <p:cNvSpPr/>
            <p:nvPr/>
          </p:nvSpPr>
          <p:spPr>
            <a:xfrm>
              <a:off x="0" y="64385"/>
              <a:ext cx="12192000" cy="899993"/>
            </a:xfrm>
            <a:prstGeom prst="roundRect">
              <a:avLst/>
            </a:prstGeom>
            <a:noFill/>
            <a:ln w="38100">
              <a:solidFill>
                <a:srgbClr val="004676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</p:sp>
        <p:sp>
          <p:nvSpPr>
            <p:cNvPr id="9" name="Prostokąt 8"/>
            <p:cNvSpPr/>
            <p:nvPr/>
          </p:nvSpPr>
          <p:spPr>
            <a:xfrm>
              <a:off x="43934" y="108319"/>
              <a:ext cx="12104132" cy="81212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l-PL" sz="4000" b="1" kern="120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4676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Prostokąt 9"/>
            <p:cNvSpPr/>
            <p:nvPr/>
          </p:nvSpPr>
          <p:spPr>
            <a:xfrm>
              <a:off x="43934" y="85914"/>
              <a:ext cx="12104132" cy="81212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40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4676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PIERWSZA POMOC</a:t>
              </a:r>
              <a:endParaRPr lang="pl-PL" sz="4000" b="1" kern="120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4676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4" name="Prostokąt 3"/>
          <p:cNvSpPr/>
          <p:nvPr/>
        </p:nvSpPr>
        <p:spPr>
          <a:xfrm>
            <a:off x="5740129" y="4053060"/>
            <a:ext cx="57467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sz="4000" b="1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4676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 to takiego ???</a:t>
            </a:r>
          </a:p>
        </p:txBody>
      </p:sp>
    </p:spTree>
    <p:extLst>
      <p:ext uri="{BB962C8B-B14F-4D97-AF65-F5344CB8AC3E}">
        <p14:creationId xmlns:p14="http://schemas.microsoft.com/office/powerpoint/2010/main" xmlns="" val="2171168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>
          <a:xfrm>
            <a:off x="156440" y="6001555"/>
            <a:ext cx="2831459" cy="734096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1266" name="Picture 2" descr="https://s-media-cache-ak0.pinimg.com/736x/ba/48/ed/ba48ed6509143eeb3411836c7ac64108.jpg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185" t="3947" r="22353" b="4681"/>
          <a:stretch/>
        </p:blipFill>
        <p:spPr bwMode="auto">
          <a:xfrm>
            <a:off x="12539044" y="4908884"/>
            <a:ext cx="1554309" cy="251078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pikio.pl/wp-content/uploads/2014/11/killing-question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676" r="8741"/>
          <a:stretch/>
        </p:blipFill>
        <p:spPr bwMode="auto">
          <a:xfrm rot="339807">
            <a:off x="6833937" y="-45631"/>
            <a:ext cx="5736304" cy="7207948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fh21.com.cn/uploads/160325/2635-16032516013Y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41306">
            <a:off x="135542" y="60381"/>
            <a:ext cx="7796727" cy="606689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74061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156440" y="6001555"/>
            <a:ext cx="2831459" cy="734096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rostokąt 3"/>
          <p:cNvSpPr/>
          <p:nvPr/>
        </p:nvSpPr>
        <p:spPr>
          <a:xfrm>
            <a:off x="1001192" y="4220329"/>
            <a:ext cx="10189613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sz="4000" b="1" i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4676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Nas?  Bohaterów ??   Prądem ???</a:t>
            </a:r>
            <a:br>
              <a:rPr lang="pl-PL" sz="4000" b="1" i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4676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4000" b="1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4676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pl-PL" sz="4000" b="1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4676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3200" b="1" i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4676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czyli bezpiecznie, szybko i skutecznie  </a:t>
            </a:r>
            <a:br>
              <a:rPr lang="pl-PL" sz="3200" b="1" i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4676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3200" b="1" i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4676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 obszarze Publicznego Dostępu do AED</a:t>
            </a:r>
            <a:endParaRPr lang="pl-PL" sz="3200" b="1" i="1" dirty="0">
              <a:ln w="13462">
                <a:solidFill>
                  <a:schemeClr val="bg1"/>
                </a:solidFill>
                <a:prstDash val="solid"/>
              </a:ln>
              <a:solidFill>
                <a:srgbClr val="004676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13268" y="134346"/>
            <a:ext cx="9729231" cy="4435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https://s-media-cache-ak0.pinimg.com/736x/ba/48/ed/ba48ed6509143eeb3411836c7ac64108.jpg"/>
          <p:cNvPicPr>
            <a:picLocks noChangeAspect="1" noChangeArrowheads="1"/>
          </p:cNvPicPr>
          <p:nvPr/>
        </p:nvPicPr>
        <p:blipFill rotWithShape="1">
          <a:blip r:embed="rId4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185" t="3947" r="22353" b="4681"/>
          <a:stretch/>
        </p:blipFill>
        <p:spPr bwMode="auto">
          <a:xfrm flipH="1">
            <a:off x="-1" y="1415588"/>
            <a:ext cx="2433005" cy="489146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2121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://www.fh21.com.cn/uploads/160325/2635-16032516013Y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738" y="0"/>
            <a:ext cx="12298871" cy="68580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09059" name="Rectangle 3"/>
          <p:cNvSpPr>
            <a:spLocks noGrp="1" noChangeArrowheads="1"/>
          </p:cNvSpPr>
          <p:nvPr>
            <p:ph idx="1"/>
          </p:nvPr>
        </p:nvSpPr>
        <p:spPr>
          <a:xfrm>
            <a:off x="1572126" y="5289155"/>
            <a:ext cx="9432759" cy="812056"/>
          </a:xfrm>
          <a:prstGeom prst="rect">
            <a:avLst/>
          </a:prstGeom>
        </p:spPr>
        <p:txBody>
          <a:bodyPr lIns="104306" tIns="52153" rIns="104306" bIns="52153">
            <a:noAutofit/>
          </a:bodyPr>
          <a:lstStyle/>
          <a:p>
            <a:pPr marL="0" indent="0" eaLnBrk="1">
              <a:buNone/>
            </a:pPr>
            <a:r>
              <a:rPr lang="pl-PL" altLang="pl-PL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</a:t>
            </a:r>
            <a:r>
              <a:rPr lang="pl-PL" altLang="pl-PL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podjęcie resuscytacji </a:t>
            </a:r>
            <a:r>
              <a:rPr lang="pl-PL" altLang="pl-PL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masz </a:t>
            </a:r>
            <a:r>
              <a:rPr lang="pl-PL" altLang="pl-PL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minuty</a:t>
            </a:r>
          </a:p>
          <a:p>
            <a:pPr algn="ctr" eaLnBrk="1">
              <a:buFont typeface="Wingdings" pitchFamily="2" charset="2"/>
              <a:buNone/>
            </a:pPr>
            <a:endParaRPr lang="pl-PL" altLang="pl-PL" sz="4400" b="1" i="1" dirty="0">
              <a:solidFill>
                <a:srgbClr val="00295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2486526" y="4358192"/>
            <a:ext cx="7603959" cy="735649"/>
          </a:xfrm>
          <a:prstGeom prst="rect">
            <a:avLst/>
          </a:prstGeom>
        </p:spPr>
        <p:txBody>
          <a:bodyPr vert="horz" lIns="104306" tIns="52153" rIns="104306" bIns="52153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altLang="pl-PL" sz="3600" b="1" dirty="0" smtClean="0">
                <a:solidFill>
                  <a:srgbClr val="0029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czas działa na naszą niekorzyść</a:t>
            </a:r>
            <a:endParaRPr lang="pl-PL" altLang="pl-PL" sz="3600" b="1" i="1" dirty="0" smtClean="0">
              <a:solidFill>
                <a:srgbClr val="00295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Font typeface="Wingdings" pitchFamily="2" charset="2"/>
              <a:buNone/>
            </a:pPr>
            <a:endParaRPr lang="pl-PL" altLang="pl-PL" sz="3600" b="1" i="1" dirty="0">
              <a:solidFill>
                <a:srgbClr val="00295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57738" y="824213"/>
            <a:ext cx="12076527" cy="37702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l-PL" sz="23900" b="1" cap="none" spc="660" dirty="0" smtClean="0">
                <a:ln/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CZAS</a:t>
            </a:r>
            <a:endParaRPr lang="pl-PL" sz="23900" b="1" cap="none" spc="660" dirty="0">
              <a:ln/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3912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9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09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09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09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 descr="http://www.fh21.com.cn/uploads/160325/2635-16032516013Y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8023" y="148789"/>
            <a:ext cx="11938919" cy="583227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27677" y="2251175"/>
            <a:ext cx="5454649" cy="2447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23" name="Tabela 22"/>
          <p:cNvGraphicFramePr>
            <a:graphicFrameLocks noGrp="1"/>
          </p:cNvGraphicFramePr>
          <p:nvPr>
            <p:extLst/>
          </p:nvPr>
        </p:nvGraphicFramePr>
        <p:xfrm>
          <a:off x="4832358" y="5023739"/>
          <a:ext cx="5454647" cy="4164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5877"/>
                <a:gridCol w="495877"/>
                <a:gridCol w="495877"/>
                <a:gridCol w="495877"/>
                <a:gridCol w="495877"/>
                <a:gridCol w="495877"/>
                <a:gridCol w="495877"/>
                <a:gridCol w="495877"/>
                <a:gridCol w="495877"/>
                <a:gridCol w="495877"/>
                <a:gridCol w="495877"/>
              </a:tblGrid>
              <a:tr h="416472">
                <a:tc>
                  <a:txBody>
                    <a:bodyPr/>
                    <a:lstStyle/>
                    <a:p>
                      <a:r>
                        <a:rPr lang="pl-PL" sz="1000" dirty="0" smtClean="0">
                          <a:solidFill>
                            <a:schemeClr val="bg1"/>
                          </a:solidFill>
                        </a:rPr>
                        <a:t>10</a:t>
                      </a:r>
                      <a:br>
                        <a:rPr lang="pl-PL" sz="1000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pl-PL" sz="1000" dirty="0" smtClean="0">
                          <a:solidFill>
                            <a:schemeClr val="bg1"/>
                          </a:solidFill>
                        </a:rPr>
                        <a:t>min</a:t>
                      </a:r>
                      <a:endParaRPr lang="pl-PL" sz="10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000" dirty="0" smtClean="0">
                          <a:solidFill>
                            <a:schemeClr val="bg1"/>
                          </a:solidFill>
                        </a:rPr>
                        <a:t>9 min</a:t>
                      </a:r>
                      <a:endParaRPr lang="pl-PL" sz="10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000" dirty="0" smtClean="0">
                          <a:solidFill>
                            <a:schemeClr val="bg1"/>
                          </a:solidFill>
                        </a:rPr>
                        <a:t>8 min</a:t>
                      </a:r>
                      <a:endParaRPr lang="pl-PL" sz="10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0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pl-PL" sz="1000" dirty="0" smtClean="0">
                          <a:solidFill>
                            <a:schemeClr val="bg1"/>
                          </a:solidFill>
                        </a:rPr>
                        <a:t>7 min</a:t>
                      </a:r>
                      <a:endParaRPr lang="pl-PL" sz="10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000" dirty="0" smtClean="0">
                          <a:solidFill>
                            <a:schemeClr val="bg1"/>
                          </a:solidFill>
                        </a:rPr>
                        <a:t>6 min</a:t>
                      </a:r>
                      <a:endParaRPr lang="pl-PL" sz="10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000" dirty="0" smtClean="0">
                          <a:solidFill>
                            <a:schemeClr val="bg1"/>
                          </a:solidFill>
                        </a:rPr>
                        <a:t>5 min</a:t>
                      </a:r>
                      <a:endParaRPr lang="pl-PL" sz="10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000" dirty="0" smtClean="0">
                          <a:solidFill>
                            <a:schemeClr val="bg1"/>
                          </a:solidFill>
                        </a:rPr>
                        <a:t>4 min</a:t>
                      </a:r>
                      <a:endParaRPr lang="pl-PL" sz="10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000" dirty="0" smtClean="0">
                          <a:solidFill>
                            <a:schemeClr val="bg1"/>
                          </a:solidFill>
                        </a:rPr>
                        <a:t>3 min</a:t>
                      </a:r>
                      <a:endParaRPr lang="pl-PL" sz="10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000" dirty="0" smtClean="0">
                          <a:solidFill>
                            <a:schemeClr val="bg1"/>
                          </a:solidFill>
                        </a:rPr>
                        <a:t>2 min</a:t>
                      </a:r>
                      <a:endParaRPr lang="pl-PL" sz="10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000" dirty="0" smtClean="0">
                          <a:solidFill>
                            <a:schemeClr val="bg1"/>
                          </a:solidFill>
                        </a:rPr>
                        <a:t>1 min</a:t>
                      </a:r>
                      <a:endParaRPr lang="pl-PL" sz="10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000" dirty="0" smtClean="0">
                          <a:solidFill>
                            <a:schemeClr val="bg1"/>
                          </a:solidFill>
                        </a:rPr>
                        <a:t>0 min</a:t>
                      </a:r>
                      <a:endParaRPr lang="pl-PL" sz="10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4" name="Tabela 23"/>
          <p:cNvGraphicFramePr>
            <a:graphicFrameLocks noGrp="1"/>
          </p:cNvGraphicFramePr>
          <p:nvPr>
            <p:extLst/>
          </p:nvPr>
        </p:nvGraphicFramePr>
        <p:xfrm>
          <a:off x="1939821" y="5024286"/>
          <a:ext cx="2797260" cy="7858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9315"/>
                <a:gridCol w="699315"/>
                <a:gridCol w="699315"/>
                <a:gridCol w="699315"/>
              </a:tblGrid>
              <a:tr h="785818">
                <a:tc>
                  <a:txBody>
                    <a:bodyPr/>
                    <a:lstStyle/>
                    <a:p>
                      <a:r>
                        <a:rPr lang="pl-PL" sz="900" dirty="0" smtClean="0">
                          <a:solidFill>
                            <a:schemeClr val="tx2"/>
                          </a:solidFill>
                        </a:rPr>
                        <a:t>1 min</a:t>
                      </a:r>
                      <a:endParaRPr lang="pl-PL" sz="900" dirty="0">
                        <a:solidFill>
                          <a:schemeClr val="tx2"/>
                        </a:solidFill>
                      </a:endParaRPr>
                    </a:p>
                  </a:txBody>
                  <a:tcPr marL="121920" marR="121920" anchor="ctr"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900" dirty="0" smtClean="0">
                          <a:solidFill>
                            <a:schemeClr val="tx2"/>
                          </a:solidFill>
                        </a:rPr>
                        <a:t>2 min</a:t>
                      </a:r>
                      <a:endParaRPr lang="pl-PL" sz="900" dirty="0">
                        <a:solidFill>
                          <a:schemeClr val="tx2"/>
                        </a:solidFill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900" dirty="0" smtClean="0">
                          <a:solidFill>
                            <a:schemeClr val="tx2"/>
                          </a:solidFill>
                        </a:rPr>
                        <a:t>3 min</a:t>
                      </a:r>
                      <a:endParaRPr lang="pl-PL" sz="900" dirty="0">
                        <a:solidFill>
                          <a:schemeClr val="tx2"/>
                        </a:solidFill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900" dirty="0" smtClean="0">
                          <a:solidFill>
                            <a:schemeClr val="tx2"/>
                          </a:solidFill>
                        </a:rPr>
                        <a:t>4 min</a:t>
                      </a:r>
                      <a:endParaRPr lang="pl-PL" sz="900" dirty="0">
                        <a:solidFill>
                          <a:schemeClr val="tx2"/>
                        </a:solidFill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5" name="Tabela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02962901"/>
              </p:ext>
            </p:extLst>
          </p:nvPr>
        </p:nvGraphicFramePr>
        <p:xfrm>
          <a:off x="302805" y="4989723"/>
          <a:ext cx="1428760" cy="7858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8760"/>
              </a:tblGrid>
              <a:tr h="785818">
                <a:tc>
                  <a:txBody>
                    <a:bodyPr/>
                    <a:lstStyle/>
                    <a:p>
                      <a:endParaRPr lang="pl-PL" sz="1800" dirty="0">
                        <a:solidFill>
                          <a:srgbClr val="00B050"/>
                        </a:solidFill>
                      </a:endParaRPr>
                    </a:p>
                  </a:txBody>
                  <a:tcPr marL="121920" marR="121920"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0" name="Tabela 29"/>
          <p:cNvGraphicFramePr>
            <a:graphicFrameLocks noGrp="1"/>
          </p:cNvGraphicFramePr>
          <p:nvPr>
            <p:extLst/>
          </p:nvPr>
        </p:nvGraphicFramePr>
        <p:xfrm>
          <a:off x="4825153" y="5449440"/>
          <a:ext cx="5459696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6336"/>
                <a:gridCol w="496336"/>
                <a:gridCol w="496336"/>
                <a:gridCol w="496336"/>
                <a:gridCol w="496336"/>
                <a:gridCol w="496336"/>
                <a:gridCol w="496336"/>
                <a:gridCol w="496336"/>
                <a:gridCol w="496336"/>
                <a:gridCol w="496336"/>
                <a:gridCol w="496336"/>
              </a:tblGrid>
              <a:tr h="345106">
                <a:tc>
                  <a:txBody>
                    <a:bodyPr/>
                    <a:lstStyle/>
                    <a:p>
                      <a:r>
                        <a:rPr lang="pl-PL" sz="1000" dirty="0" smtClean="0">
                          <a:solidFill>
                            <a:schemeClr val="bg1"/>
                          </a:solidFill>
                        </a:rPr>
                        <a:t>10%</a:t>
                      </a:r>
                    </a:p>
                    <a:p>
                      <a:endParaRPr lang="pl-PL" sz="10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anchor="ctr"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000" dirty="0" smtClean="0">
                          <a:solidFill>
                            <a:schemeClr val="bg1"/>
                          </a:solidFill>
                        </a:rPr>
                        <a:t>90%</a:t>
                      </a:r>
                    </a:p>
                    <a:p>
                      <a:endParaRPr lang="pl-PL" sz="10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000" dirty="0" smtClean="0">
                          <a:solidFill>
                            <a:schemeClr val="bg1"/>
                          </a:solidFill>
                        </a:rPr>
                        <a:t>80%</a:t>
                      </a:r>
                    </a:p>
                    <a:p>
                      <a:endParaRPr lang="pl-PL" sz="10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000" dirty="0" smtClean="0">
                          <a:solidFill>
                            <a:schemeClr val="bg1"/>
                          </a:solidFill>
                        </a:rPr>
                        <a:t>70%</a:t>
                      </a:r>
                    </a:p>
                    <a:p>
                      <a:endParaRPr lang="pl-PL" sz="10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000" dirty="0" smtClean="0">
                          <a:solidFill>
                            <a:schemeClr val="bg1"/>
                          </a:solidFill>
                        </a:rPr>
                        <a:t>60%</a:t>
                      </a:r>
                    </a:p>
                    <a:p>
                      <a:endParaRPr lang="pl-PL" sz="10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000" dirty="0" smtClean="0">
                          <a:solidFill>
                            <a:schemeClr val="bg1"/>
                          </a:solidFill>
                        </a:rPr>
                        <a:t>50%</a:t>
                      </a:r>
                    </a:p>
                    <a:p>
                      <a:endParaRPr lang="pl-PL" sz="10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000" dirty="0" smtClean="0">
                          <a:solidFill>
                            <a:schemeClr val="bg1"/>
                          </a:solidFill>
                        </a:rPr>
                        <a:t>40%</a:t>
                      </a:r>
                    </a:p>
                    <a:p>
                      <a:endParaRPr lang="pl-PL" sz="10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000" dirty="0" smtClean="0">
                          <a:solidFill>
                            <a:schemeClr val="bg1"/>
                          </a:solidFill>
                        </a:rPr>
                        <a:t>30%</a:t>
                      </a:r>
                    </a:p>
                    <a:p>
                      <a:endParaRPr lang="pl-PL" sz="10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000" dirty="0" smtClean="0">
                          <a:solidFill>
                            <a:schemeClr val="bg1"/>
                          </a:solidFill>
                        </a:rPr>
                        <a:t>20%</a:t>
                      </a:r>
                    </a:p>
                    <a:p>
                      <a:endParaRPr lang="pl-PL" sz="10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000" dirty="0" smtClean="0">
                          <a:solidFill>
                            <a:schemeClr val="bg1"/>
                          </a:solidFill>
                        </a:rPr>
                        <a:t>10%</a:t>
                      </a:r>
                    </a:p>
                    <a:p>
                      <a:endParaRPr lang="pl-PL" sz="10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000" dirty="0" smtClean="0">
                          <a:solidFill>
                            <a:schemeClr val="bg1"/>
                          </a:solidFill>
                        </a:rPr>
                        <a:t>0%</a:t>
                      </a:r>
                    </a:p>
                    <a:p>
                      <a:endParaRPr lang="pl-PL" sz="10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11" name="pole tekstowe 10"/>
          <p:cNvSpPr txBox="1"/>
          <p:nvPr/>
        </p:nvSpPr>
        <p:spPr>
          <a:xfrm>
            <a:off x="1280506" y="5856797"/>
            <a:ext cx="1058428" cy="659322"/>
          </a:xfrm>
          <a:prstGeom prst="rect">
            <a:avLst/>
          </a:prstGeom>
          <a:noFill/>
        </p:spPr>
        <p:txBody>
          <a:bodyPr wrap="square" lIns="104306" tIns="52153" rIns="104306" bIns="52153" rtlCol="0">
            <a:spAutoFit/>
          </a:bodyPr>
          <a:lstStyle/>
          <a:p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 - </a:t>
            </a:r>
            <a:r>
              <a:rPr lang="pl-PL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ø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4271781" y="5954401"/>
            <a:ext cx="1121155" cy="536212"/>
          </a:xfrm>
          <a:prstGeom prst="rect">
            <a:avLst/>
          </a:prstGeom>
          <a:noFill/>
        </p:spPr>
        <p:txBody>
          <a:bodyPr wrap="none" lIns="104306" tIns="52153" rIns="104306" bIns="52153" rtlCol="0">
            <a:spAutoFit/>
          </a:bodyPr>
          <a:lstStyle/>
          <a:p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 - 0,5</a:t>
            </a: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9758543" y="6041464"/>
            <a:ext cx="1470560" cy="536212"/>
          </a:xfrm>
          <a:prstGeom prst="rect">
            <a:avLst/>
          </a:prstGeom>
          <a:noFill/>
        </p:spPr>
        <p:txBody>
          <a:bodyPr wrap="square" lIns="104306" tIns="52153" rIns="104306" bIns="52153" rtlCol="0">
            <a:spAutoFit/>
          </a:bodyPr>
          <a:lstStyle/>
          <a:p>
            <a:pPr algn="ctr"/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 - Max</a:t>
            </a: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215" y="626779"/>
            <a:ext cx="1428759" cy="4116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39821" y="1238866"/>
            <a:ext cx="2797259" cy="3480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372923" y="4127277"/>
            <a:ext cx="1561487" cy="623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26" name="Tabela 25"/>
          <p:cNvGraphicFramePr>
            <a:graphicFrameLocks noGrp="1"/>
          </p:cNvGraphicFramePr>
          <p:nvPr>
            <p:extLst/>
          </p:nvPr>
        </p:nvGraphicFramePr>
        <p:xfrm>
          <a:off x="10372924" y="5023741"/>
          <a:ext cx="1553337" cy="7863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3337"/>
              </a:tblGrid>
              <a:tr h="786365">
                <a:tc>
                  <a:txBody>
                    <a:bodyPr/>
                    <a:lstStyle/>
                    <a:p>
                      <a:endParaRPr lang="pl-PL" sz="1800" dirty="0"/>
                    </a:p>
                  </a:txBody>
                  <a:tcPr marL="121920" marR="121920"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cxnSp>
        <p:nvCxnSpPr>
          <p:cNvPr id="31" name="Łącznik prosty 30"/>
          <p:cNvCxnSpPr/>
          <p:nvPr/>
        </p:nvCxnSpPr>
        <p:spPr>
          <a:xfrm>
            <a:off x="1818968" y="1140544"/>
            <a:ext cx="0" cy="4634999"/>
          </a:xfrm>
          <a:prstGeom prst="line">
            <a:avLst/>
          </a:prstGeom>
          <a:ln w="127000">
            <a:solidFill>
              <a:srgbClr val="99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ole tekstowe 1"/>
          <p:cNvSpPr txBox="1"/>
          <p:nvPr/>
        </p:nvSpPr>
        <p:spPr>
          <a:xfrm>
            <a:off x="1158447" y="285729"/>
            <a:ext cx="1302544" cy="720878"/>
          </a:xfrm>
          <a:prstGeom prst="rect">
            <a:avLst/>
          </a:prstGeom>
          <a:noFill/>
        </p:spPr>
        <p:txBody>
          <a:bodyPr wrap="square" lIns="104306" tIns="52153" rIns="104306" bIns="52153" rtlCol="0">
            <a:spAutoFit/>
          </a:bodyPr>
          <a:lstStyle/>
          <a:p>
            <a:pPr algn="ctr"/>
            <a:r>
              <a:rPr lang="pl-PL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NZK</a:t>
            </a:r>
            <a:endParaRPr lang="pl-PL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" name="Łącznik prostoliniowy 3"/>
          <p:cNvCxnSpPr/>
          <p:nvPr/>
        </p:nvCxnSpPr>
        <p:spPr>
          <a:xfrm>
            <a:off x="307217" y="4841186"/>
            <a:ext cx="11694327" cy="35614"/>
          </a:xfrm>
          <a:prstGeom prst="line">
            <a:avLst/>
          </a:prstGeom>
          <a:ln w="180975">
            <a:solidFill>
              <a:srgbClr val="9900CC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" name="pole tekstowe 2"/>
          <p:cNvSpPr txBox="1"/>
          <p:nvPr/>
        </p:nvSpPr>
        <p:spPr>
          <a:xfrm>
            <a:off x="6994634" y="1902023"/>
            <a:ext cx="5123805" cy="1120987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 lIns="104306" tIns="52153" rIns="104306" bIns="52153" rtlCol="0">
            <a:spAutoFit/>
          </a:bodyPr>
          <a:lstStyle/>
          <a:p>
            <a:pPr algn="ctr"/>
            <a:r>
              <a:rPr lang="pl-PL" sz="6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„4 minuty”</a:t>
            </a:r>
          </a:p>
        </p:txBody>
      </p:sp>
      <p:sp>
        <p:nvSpPr>
          <p:cNvPr id="6" name="Trójkąt prostokątny 5"/>
          <p:cNvSpPr/>
          <p:nvPr/>
        </p:nvSpPr>
        <p:spPr>
          <a:xfrm>
            <a:off x="10372921" y="4110701"/>
            <a:ext cx="1553339" cy="583001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87804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5" grpId="0"/>
      <p:bldP spid="2" grpId="0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a 10"/>
          <p:cNvGrpSpPr/>
          <p:nvPr/>
        </p:nvGrpSpPr>
        <p:grpSpPr>
          <a:xfrm>
            <a:off x="-3755" y="333767"/>
            <a:ext cx="12195756" cy="885999"/>
            <a:chOff x="138023" y="-534225"/>
            <a:chExt cx="12192000" cy="899993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2" name="Prostokąt zaokrąglony 11"/>
            <p:cNvSpPr/>
            <p:nvPr/>
          </p:nvSpPr>
          <p:spPr>
            <a:xfrm>
              <a:off x="138023" y="-534225"/>
              <a:ext cx="12192000" cy="899993"/>
            </a:xfrm>
            <a:prstGeom prst="roundRect">
              <a:avLst/>
            </a:prstGeom>
            <a:noFill/>
            <a:ln w="38100">
              <a:solidFill>
                <a:srgbClr val="004676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</p:sp>
        <p:sp>
          <p:nvSpPr>
            <p:cNvPr id="13" name="Prostokąt 12"/>
            <p:cNvSpPr/>
            <p:nvPr/>
          </p:nvSpPr>
          <p:spPr>
            <a:xfrm>
              <a:off x="411892" y="-342514"/>
              <a:ext cx="10717428" cy="51657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40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4676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„ŁAŃCUCH PRZEŻYCIA”</a:t>
              </a:r>
              <a:endParaRPr lang="pl-PL" sz="4000" b="1" kern="120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4676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4" name="Prostokąt 3"/>
          <p:cNvSpPr/>
          <p:nvPr/>
        </p:nvSpPr>
        <p:spPr>
          <a:xfrm>
            <a:off x="2497793" y="4980826"/>
            <a:ext cx="8249483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sz="3200" b="1" i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4676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„łańcuch jest tak mocny, </a:t>
            </a:r>
            <a:br>
              <a:rPr lang="pl-PL" sz="3200" b="1" i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4676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3200" b="1" i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4676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jak jego najsłabsze ogniwo”</a:t>
            </a:r>
            <a:endParaRPr lang="pl-PL" sz="3200" b="1" i="1" dirty="0">
              <a:ln w="13462">
                <a:solidFill>
                  <a:schemeClr val="bg1"/>
                </a:solidFill>
                <a:prstDash val="solid"/>
              </a:ln>
              <a:solidFill>
                <a:srgbClr val="004676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9575"/>
          <a:stretch/>
        </p:blipFill>
        <p:spPr>
          <a:xfrm>
            <a:off x="471668" y="2001453"/>
            <a:ext cx="11272203" cy="2115801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514567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1413965" y="2306022"/>
            <a:ext cx="9889257" cy="1036935"/>
          </a:xfrm>
          <a:prstGeom prst="rect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78043" tIns="0" rIns="278043" bIns="0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pl-PL" sz="3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B0C63-700B-475C-9A28-6F7BDF82BAAB}" type="slidenum">
              <a:rPr lang="pl-PL" smtClean="0"/>
              <a:pPr/>
              <a:t>23</a:t>
            </a:fld>
            <a:endParaRPr lang="pl-PL"/>
          </a:p>
        </p:txBody>
      </p:sp>
      <p:pic>
        <p:nvPicPr>
          <p:cNvPr id="4100" name="Picture 4" descr="http://www.zoll.com/uploadedImages/Public_Site/Home_Page/Carousel/Home_page_ad_PS_l.jpg?n=1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844"/>
          <a:stretch/>
        </p:blipFill>
        <p:spPr bwMode="auto">
          <a:xfrm>
            <a:off x="-44280" y="-149892"/>
            <a:ext cx="12488147" cy="7007892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ostokąt 6"/>
          <p:cNvSpPr/>
          <p:nvPr/>
        </p:nvSpPr>
        <p:spPr>
          <a:xfrm>
            <a:off x="115474" y="2573418"/>
            <a:ext cx="12076527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l-PL" sz="13800" b="1" cap="none" spc="600" dirty="0" smtClean="0">
                <a:ln/>
                <a:solidFill>
                  <a:srgbClr val="00FF00"/>
                </a:solidFill>
                <a:effectLst/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RKO&amp;AED</a:t>
            </a:r>
            <a:endParaRPr lang="pl-PL" sz="13800" b="1" cap="none" spc="600" dirty="0">
              <a:ln/>
              <a:solidFill>
                <a:srgbClr val="00FF00"/>
              </a:solidFill>
              <a:effectLst/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0976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 14"/>
          <p:cNvSpPr/>
          <p:nvPr/>
        </p:nvSpPr>
        <p:spPr>
          <a:xfrm>
            <a:off x="156440" y="6001555"/>
            <a:ext cx="2831459" cy="734096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idx="1"/>
          </p:nvPr>
        </p:nvSpPr>
        <p:spPr>
          <a:xfrm>
            <a:off x="678546" y="5307366"/>
            <a:ext cx="5984143" cy="64680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altLang="pl-PL" sz="2200" dirty="0" smtClean="0">
                <a:solidFill>
                  <a:srgbClr val="002957"/>
                </a:solidFill>
              </a:rPr>
              <a:t>I</a:t>
            </a:r>
            <a:r>
              <a:rPr lang="en-GB" altLang="pl-PL" sz="2200" dirty="0" err="1" smtClean="0">
                <a:solidFill>
                  <a:srgbClr val="002957"/>
                </a:solidFill>
              </a:rPr>
              <a:t>ch</a:t>
            </a:r>
            <a:r>
              <a:rPr lang="en-GB" altLang="pl-PL" sz="2200" dirty="0" smtClean="0">
                <a:solidFill>
                  <a:srgbClr val="002957"/>
                </a:solidFill>
              </a:rPr>
              <a:t> </a:t>
            </a:r>
            <a:r>
              <a:rPr lang="en-GB" altLang="pl-PL" sz="2200" dirty="0" err="1">
                <a:solidFill>
                  <a:srgbClr val="002957"/>
                </a:solidFill>
              </a:rPr>
              <a:t>dokładność</a:t>
            </a:r>
            <a:r>
              <a:rPr lang="en-GB" altLang="pl-PL" sz="2200" dirty="0">
                <a:solidFill>
                  <a:srgbClr val="002957"/>
                </a:solidFill>
              </a:rPr>
              <a:t> jest </a:t>
            </a:r>
            <a:r>
              <a:rPr lang="en-GB" altLang="pl-PL" sz="2200" dirty="0" err="1">
                <a:solidFill>
                  <a:srgbClr val="002957"/>
                </a:solidFill>
              </a:rPr>
              <a:t>bliska</a:t>
            </a:r>
            <a:r>
              <a:rPr lang="en-GB" altLang="pl-PL" sz="2200" dirty="0">
                <a:solidFill>
                  <a:srgbClr val="002957"/>
                </a:solidFill>
              </a:rPr>
              <a:t> 100%</a:t>
            </a:r>
          </a:p>
          <a:p>
            <a:pPr marL="0" indent="0">
              <a:buNone/>
            </a:pPr>
            <a:endParaRPr lang="pl-PL" sz="2200" dirty="0">
              <a:solidFill>
                <a:srgbClr val="365F91"/>
              </a:solidFill>
            </a:endParaRP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B0C63-700B-475C-9A28-6F7BDF82BAAB}" type="slidenum">
              <a:rPr lang="pl-PL" smtClean="0"/>
              <a:pPr/>
              <a:t>24</a:t>
            </a:fld>
            <a:endParaRPr lang="pl-PL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1275" b="11275"/>
          <a:stretch/>
        </p:blipFill>
        <p:spPr bwMode="auto">
          <a:xfrm>
            <a:off x="9347945" y="1259892"/>
            <a:ext cx="2725881" cy="2725881"/>
          </a:xfrm>
          <a:prstGeom prst="roundRect">
            <a:avLst>
              <a:gd name="adj" fmla="val 8594"/>
            </a:avLst>
          </a:prstGeom>
          <a:noFill/>
          <a:ln>
            <a:noFill/>
          </a:ln>
          <a:effectLst>
            <a:reflection blurRad="12700" stA="38000" endPos="18000" dir="5400000" sy="-100000" algn="bl" rotWithShape="0"/>
          </a:effectLst>
          <a:ex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56991" y="4126026"/>
            <a:ext cx="2806444" cy="280644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84845" y="1535493"/>
            <a:ext cx="2815936" cy="28159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49305" y="4376926"/>
            <a:ext cx="2507687" cy="25076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ostokąt 1"/>
          <p:cNvSpPr/>
          <p:nvPr/>
        </p:nvSpPr>
        <p:spPr>
          <a:xfrm>
            <a:off x="678547" y="1959864"/>
            <a:ext cx="6096000" cy="782433"/>
          </a:xfrm>
          <a:prstGeom prst="rect">
            <a:avLst/>
          </a:prstGeom>
        </p:spPr>
        <p:txBody>
          <a:bodyPr lIns="104306" tIns="52153" rIns="104306" bIns="52153">
            <a:spAutoFit/>
          </a:bodyPr>
          <a:lstStyle/>
          <a:p>
            <a:r>
              <a:rPr lang="pl-PL" altLang="pl-PL" sz="2200" dirty="0">
                <a:solidFill>
                  <a:srgbClr val="0029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</a:t>
            </a:r>
            <a:r>
              <a:rPr lang="en-GB" altLang="pl-PL" sz="2200" dirty="0" err="1" smtClean="0">
                <a:solidFill>
                  <a:srgbClr val="0029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rządzenie</a:t>
            </a:r>
            <a:r>
              <a:rPr lang="en-GB" altLang="pl-PL" sz="2200" dirty="0" smtClean="0">
                <a:solidFill>
                  <a:srgbClr val="0029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altLang="pl-PL" sz="2200" dirty="0" err="1">
                <a:solidFill>
                  <a:srgbClr val="0029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umożliwiające</a:t>
            </a:r>
            <a:r>
              <a:rPr lang="en-GB" altLang="pl-PL" sz="2200" dirty="0">
                <a:solidFill>
                  <a:srgbClr val="0029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altLang="pl-PL" sz="2200" dirty="0" err="1">
                <a:solidFill>
                  <a:srgbClr val="0029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wykonan</a:t>
            </a:r>
            <a:r>
              <a:rPr lang="pl-PL" altLang="pl-PL" sz="2200" dirty="0" err="1">
                <a:solidFill>
                  <a:srgbClr val="0029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ie</a:t>
            </a:r>
            <a:r>
              <a:rPr lang="pl-PL" altLang="pl-PL" sz="2200" dirty="0">
                <a:solidFill>
                  <a:srgbClr val="0029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altLang="pl-PL" sz="2200" dirty="0" err="1">
                <a:solidFill>
                  <a:srgbClr val="0029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defibrylacji</a:t>
            </a:r>
            <a:r>
              <a:rPr lang="en-GB" altLang="pl-PL" sz="2200" dirty="0">
                <a:solidFill>
                  <a:srgbClr val="0029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altLang="pl-PL" sz="2200" dirty="0" smtClean="0">
                <a:solidFill>
                  <a:srgbClr val="0029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 </a:t>
            </a:r>
            <a:r>
              <a:rPr lang="en-GB" altLang="pl-PL" sz="2200" dirty="0" err="1">
                <a:solidFill>
                  <a:srgbClr val="0029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osoby</a:t>
            </a:r>
            <a:r>
              <a:rPr lang="en-GB" altLang="pl-PL" sz="2200" dirty="0">
                <a:solidFill>
                  <a:srgbClr val="0029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z </a:t>
            </a:r>
            <a:r>
              <a:rPr lang="en-GB" altLang="pl-PL" sz="2200" dirty="0" err="1">
                <a:solidFill>
                  <a:srgbClr val="0029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zatrzymaniem</a:t>
            </a:r>
            <a:r>
              <a:rPr lang="en-GB" altLang="pl-PL" sz="2200" dirty="0">
                <a:solidFill>
                  <a:srgbClr val="0029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altLang="pl-PL" sz="2200" dirty="0" err="1">
                <a:solidFill>
                  <a:srgbClr val="0029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krążenia</a:t>
            </a:r>
            <a:endParaRPr lang="en-GB" altLang="pl-PL" sz="2200" dirty="0">
              <a:solidFill>
                <a:srgbClr val="002957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715253" y="3058620"/>
            <a:ext cx="6096000" cy="782433"/>
          </a:xfrm>
          <a:prstGeom prst="rect">
            <a:avLst/>
          </a:prstGeom>
        </p:spPr>
        <p:txBody>
          <a:bodyPr lIns="104306" tIns="52153" rIns="104306" bIns="52153">
            <a:spAutoFit/>
          </a:bodyPr>
          <a:lstStyle/>
          <a:p>
            <a:r>
              <a:rPr lang="pl-PL" altLang="pl-PL" sz="2200" dirty="0">
                <a:solidFill>
                  <a:srgbClr val="0029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</a:t>
            </a:r>
            <a:r>
              <a:rPr lang="en-GB" altLang="pl-PL" sz="2200" dirty="0" err="1" smtClean="0">
                <a:solidFill>
                  <a:srgbClr val="0029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szystkie</a:t>
            </a:r>
            <a:r>
              <a:rPr lang="en-GB" altLang="pl-PL" sz="2200" dirty="0" smtClean="0">
                <a:solidFill>
                  <a:srgbClr val="0029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altLang="pl-PL" sz="2200" dirty="0">
                <a:solidFill>
                  <a:srgbClr val="0029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AED </a:t>
            </a:r>
            <a:r>
              <a:rPr lang="en-GB" altLang="pl-PL" sz="2200" dirty="0" err="1">
                <a:solidFill>
                  <a:srgbClr val="0029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wykorzystują</a:t>
            </a:r>
            <a:r>
              <a:rPr lang="en-GB" altLang="pl-PL" sz="2200" dirty="0">
                <a:solidFill>
                  <a:srgbClr val="0029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altLang="pl-PL" sz="2200" dirty="0" err="1">
                <a:solidFill>
                  <a:srgbClr val="0029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</a:t>
            </a:r>
            <a:r>
              <a:rPr lang="en-GB" altLang="pl-PL" sz="2200" dirty="0">
                <a:solidFill>
                  <a:srgbClr val="0029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same </a:t>
            </a:r>
            <a:r>
              <a:rPr lang="en-GB" altLang="pl-PL" sz="2200" dirty="0" err="1">
                <a:solidFill>
                  <a:srgbClr val="0029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zasady</a:t>
            </a:r>
            <a:r>
              <a:rPr lang="en-GB" altLang="pl-PL" sz="2200" dirty="0">
                <a:solidFill>
                  <a:srgbClr val="0029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altLang="pl-PL" sz="2200" dirty="0" err="1">
                <a:solidFill>
                  <a:srgbClr val="0029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działania</a:t>
            </a:r>
            <a:endParaRPr lang="en-GB" altLang="pl-PL" sz="2200" dirty="0">
              <a:solidFill>
                <a:srgbClr val="002957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715253" y="4009242"/>
            <a:ext cx="6096000" cy="1120987"/>
          </a:xfrm>
          <a:prstGeom prst="rect">
            <a:avLst/>
          </a:prstGeom>
        </p:spPr>
        <p:txBody>
          <a:bodyPr lIns="104306" tIns="52153" rIns="104306" bIns="52153">
            <a:spAutoFit/>
          </a:bodyPr>
          <a:lstStyle/>
          <a:p>
            <a:r>
              <a:rPr lang="pl-PL" altLang="pl-PL" sz="2200" dirty="0" smtClean="0">
                <a:solidFill>
                  <a:srgbClr val="0029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lang="en-GB" altLang="pl-PL" sz="2200" dirty="0" err="1" smtClean="0">
                <a:solidFill>
                  <a:srgbClr val="0029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ceniają</a:t>
            </a:r>
            <a:r>
              <a:rPr lang="en-GB" altLang="pl-PL" sz="2200" dirty="0" smtClean="0">
                <a:solidFill>
                  <a:srgbClr val="0029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altLang="pl-PL" sz="2200" dirty="0" err="1">
                <a:solidFill>
                  <a:srgbClr val="0029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rytm</a:t>
            </a:r>
            <a:r>
              <a:rPr lang="pl-PL" altLang="pl-PL" sz="2200" dirty="0">
                <a:solidFill>
                  <a:srgbClr val="0029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pracy</a:t>
            </a:r>
            <a:r>
              <a:rPr lang="en-GB" altLang="pl-PL" sz="2200" dirty="0">
                <a:solidFill>
                  <a:srgbClr val="0029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altLang="pl-PL" sz="2200" dirty="0" err="1" smtClean="0">
                <a:solidFill>
                  <a:srgbClr val="0029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serca</a:t>
            </a:r>
            <a:r>
              <a:rPr lang="pl-PL" altLang="pl-PL" sz="2200" dirty="0" smtClean="0">
                <a:solidFill>
                  <a:srgbClr val="0029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altLang="pl-PL" sz="2200" dirty="0" smtClean="0">
                <a:solidFill>
                  <a:srgbClr val="0029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 </a:t>
            </a:r>
            <a:r>
              <a:rPr lang="en-GB" altLang="pl-PL" sz="2200" dirty="0" err="1" smtClean="0">
                <a:solidFill>
                  <a:srgbClr val="0029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poszkodowanego</a:t>
            </a:r>
            <a:r>
              <a:rPr lang="pl-PL" altLang="pl-PL" sz="2200" dirty="0" smtClean="0">
                <a:solidFill>
                  <a:srgbClr val="0029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pl-PL" altLang="pl-PL" sz="2200" dirty="0" smtClean="0">
                <a:solidFill>
                  <a:srgbClr val="0029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altLang="pl-PL" sz="2200" dirty="0" err="1" smtClean="0">
                <a:solidFill>
                  <a:srgbClr val="0029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GB" altLang="pl-PL" sz="2200" dirty="0" smtClean="0">
                <a:solidFill>
                  <a:srgbClr val="0029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l-PL" altLang="pl-PL" sz="2200" dirty="0">
                <a:solidFill>
                  <a:srgbClr val="0029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same </a:t>
            </a:r>
            <a:r>
              <a:rPr lang="en-GB" altLang="pl-PL" sz="2200" dirty="0" err="1" smtClean="0">
                <a:solidFill>
                  <a:srgbClr val="0029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decydują</a:t>
            </a:r>
            <a:r>
              <a:rPr lang="en-GB" altLang="pl-PL" sz="2200" dirty="0" smtClean="0">
                <a:solidFill>
                  <a:srgbClr val="0029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altLang="pl-PL" sz="2200" dirty="0" err="1">
                <a:solidFill>
                  <a:srgbClr val="0029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kiedy</a:t>
            </a:r>
            <a:r>
              <a:rPr lang="en-GB" altLang="pl-PL" sz="2200" dirty="0">
                <a:solidFill>
                  <a:srgbClr val="0029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altLang="pl-PL" sz="2200" dirty="0" err="1">
                <a:solidFill>
                  <a:srgbClr val="0029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potrzebna</a:t>
            </a:r>
            <a:r>
              <a:rPr lang="en-GB" altLang="pl-PL" sz="2200" dirty="0">
                <a:solidFill>
                  <a:srgbClr val="0029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altLang="pl-PL" sz="2200" dirty="0" smtClean="0">
                <a:solidFill>
                  <a:srgbClr val="0029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jest </a:t>
            </a:r>
            <a:r>
              <a:rPr lang="en-GB" altLang="pl-PL" sz="2200" dirty="0" err="1">
                <a:solidFill>
                  <a:srgbClr val="0029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defibrylacja</a:t>
            </a:r>
            <a:endParaRPr lang="en-GB" altLang="pl-PL" sz="2200" dirty="0">
              <a:solidFill>
                <a:srgbClr val="002957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xmlns="" val="3840995455"/>
              </p:ext>
            </p:extLst>
          </p:nvPr>
        </p:nvGraphicFramePr>
        <p:xfrm>
          <a:off x="668845" y="255420"/>
          <a:ext cx="10576681" cy="13437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pSp>
        <p:nvGrpSpPr>
          <p:cNvPr id="12" name="Grupa 21"/>
          <p:cNvGrpSpPr/>
          <p:nvPr/>
        </p:nvGrpSpPr>
        <p:grpSpPr>
          <a:xfrm>
            <a:off x="0" y="280915"/>
            <a:ext cx="12192000" cy="1003680"/>
            <a:chOff x="527903" y="13210"/>
            <a:chExt cx="8996411" cy="1003680"/>
          </a:xfrm>
          <a:solidFill>
            <a:srgbClr val="00B050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3" name="Prostokąt zaokrąglony 22"/>
            <p:cNvSpPr/>
            <p:nvPr/>
          </p:nvSpPr>
          <p:spPr>
            <a:xfrm>
              <a:off x="527903" y="13210"/>
              <a:ext cx="8996411" cy="1003680"/>
            </a:xfrm>
            <a:prstGeom prst="roundRect">
              <a:avLst/>
            </a:prstGeom>
            <a:grpFill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</p:sp>
        <p:sp>
          <p:nvSpPr>
            <p:cNvPr id="14" name="Prostokąt 23"/>
            <p:cNvSpPr/>
            <p:nvPr/>
          </p:nvSpPr>
          <p:spPr>
            <a:xfrm>
              <a:off x="576899" y="62206"/>
              <a:ext cx="8898419" cy="905688"/>
            </a:xfrm>
            <a:prstGeom prst="rect">
              <a:avLst/>
            </a:prstGeom>
            <a:grpFill/>
            <a:effectLst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279622" tIns="0" rIns="279622" bIns="0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3600" b="1" dirty="0" smtClean="0">
                  <a:latin typeface="Tahoma" pitchFamily="34" charset="0"/>
                  <a:cs typeface="Tahoma" pitchFamily="34" charset="0"/>
                </a:rPr>
                <a:t>AED – </a:t>
              </a:r>
              <a:r>
                <a:rPr lang="pl-PL" sz="2800" b="1" dirty="0" smtClean="0">
                  <a:latin typeface="Tahoma" pitchFamily="34" charset="0"/>
                  <a:cs typeface="Tahoma" pitchFamily="34" charset="0"/>
                </a:rPr>
                <a:t>AUTOMATED EXTERNAL DEFIBRILLATOR</a:t>
              </a:r>
              <a:endParaRPr lang="pl-PL" sz="3600" b="1" kern="1200" dirty="0">
                <a:effectLst/>
                <a:latin typeface="Tahoma" pitchFamily="34" charset="0"/>
                <a:cs typeface="Tahom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857333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2" grpId="0"/>
      <p:bldP spid="5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/>
          <p:cNvSpPr/>
          <p:nvPr/>
        </p:nvSpPr>
        <p:spPr>
          <a:xfrm>
            <a:off x="156440" y="6001555"/>
            <a:ext cx="2831459" cy="734096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9218" name="Picture 2" descr="http://aedonestopshop.com/wp-content/uploads/2013/06/zoll-aed-plus-and-pro-defibrillator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0711" r="1316"/>
          <a:stretch/>
        </p:blipFill>
        <p:spPr bwMode="auto">
          <a:xfrm>
            <a:off x="-63531" y="-67221"/>
            <a:ext cx="12255531" cy="62320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B0C63-700B-475C-9A28-6F7BDF82BAAB}" type="slidenum">
              <a:rPr lang="pl-PL" smtClean="0"/>
              <a:pPr/>
              <a:t>25</a:t>
            </a:fld>
            <a:endParaRPr lang="pl-PL"/>
          </a:p>
        </p:txBody>
      </p:sp>
      <p:sp>
        <p:nvSpPr>
          <p:cNvPr id="15" name="Rectangle 21"/>
          <p:cNvSpPr>
            <a:spLocks noChangeArrowheads="1"/>
          </p:cNvSpPr>
          <p:nvPr/>
        </p:nvSpPr>
        <p:spPr bwMode="auto">
          <a:xfrm>
            <a:off x="3454400" y="586709"/>
            <a:ext cx="5283200" cy="629998"/>
          </a:xfrm>
          <a:prstGeom prst="roundRect">
            <a:avLst/>
          </a:prstGeom>
          <a:solidFill>
            <a:srgbClr val="00B050"/>
          </a:solidFill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02608" tIns="53357" rIns="102608" bIns="53357">
            <a:spAutoFit/>
          </a:bodyPr>
          <a:lstStyle/>
          <a:p>
            <a:pPr algn="ctr">
              <a:buClr>
                <a:srgbClr val="FFFFFF"/>
              </a:buClr>
              <a:tabLst>
                <a:tab pos="0" algn="l"/>
                <a:tab pos="1042504" algn="l"/>
                <a:tab pos="2085008" algn="l"/>
                <a:tab pos="3127512" algn="l"/>
                <a:tab pos="4170015" algn="l"/>
                <a:tab pos="5212520" algn="l"/>
                <a:tab pos="6255024" algn="l"/>
                <a:tab pos="7297529" algn="l"/>
                <a:tab pos="8340032" algn="l"/>
                <a:tab pos="9382536" algn="l"/>
                <a:tab pos="10425041" algn="l"/>
                <a:tab pos="11467543" algn="l"/>
              </a:tabLst>
            </a:pPr>
            <a:r>
              <a:rPr lang="en-GB" sz="3000" b="1" dirty="0">
                <a:solidFill>
                  <a:srgbClr val="FFFFFF"/>
                </a:solidFill>
              </a:rPr>
              <a:t>Oceń </a:t>
            </a:r>
            <a:r>
              <a:rPr lang="en-GB" sz="3000" b="1" dirty="0" err="1">
                <a:solidFill>
                  <a:srgbClr val="FFFFFF"/>
                </a:solidFill>
              </a:rPr>
              <a:t>bezpieczeństwo</a:t>
            </a:r>
            <a:endParaRPr lang="en-GB" sz="3000" b="1" dirty="0">
              <a:solidFill>
                <a:srgbClr val="FFFFFF"/>
              </a:solidFill>
            </a:endParaRPr>
          </a:p>
        </p:txBody>
      </p:sp>
      <p:sp>
        <p:nvSpPr>
          <p:cNvPr id="22" name="Rectangle 28"/>
          <p:cNvSpPr>
            <a:spLocks noChangeArrowheads="1"/>
          </p:cNvSpPr>
          <p:nvPr/>
        </p:nvSpPr>
        <p:spPr bwMode="auto">
          <a:xfrm>
            <a:off x="3454400" y="5588789"/>
            <a:ext cx="5283200" cy="576000"/>
          </a:xfrm>
          <a:prstGeom prst="roundRect">
            <a:avLst/>
          </a:prstGeom>
          <a:solidFill>
            <a:srgbClr val="00B050"/>
          </a:solidFill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104251" tIns="52125" rIns="104251" bIns="52125" anchor="ctr"/>
          <a:lstStyle/>
          <a:p>
            <a:pPr algn="ctr">
              <a:buClr>
                <a:srgbClr val="FFFFFF"/>
              </a:buClr>
              <a:tabLst>
                <a:tab pos="0" algn="l"/>
                <a:tab pos="1042504" algn="l"/>
                <a:tab pos="2085008" algn="l"/>
                <a:tab pos="3127512" algn="l"/>
                <a:tab pos="4170015" algn="l"/>
                <a:tab pos="5212520" algn="l"/>
                <a:tab pos="6255024" algn="l"/>
                <a:tab pos="7297529" algn="l"/>
                <a:tab pos="8340032" algn="l"/>
                <a:tab pos="9382536" algn="l"/>
                <a:tab pos="10425041" algn="l"/>
                <a:tab pos="11467543" algn="l"/>
              </a:tabLst>
            </a:pPr>
            <a:r>
              <a:rPr lang="en-GB" b="1" dirty="0" err="1">
                <a:solidFill>
                  <a:srgbClr val="FFFFFF"/>
                </a:solidFill>
                <a:latin typeface="Arial" charset="0"/>
              </a:rPr>
              <a:t>Postępuj</a:t>
            </a:r>
            <a:r>
              <a:rPr lang="en-GB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GB" b="1" dirty="0" err="1">
                <a:solidFill>
                  <a:srgbClr val="FFFFFF"/>
                </a:solidFill>
                <a:latin typeface="Arial" charset="0"/>
              </a:rPr>
              <a:t>zgodnie</a:t>
            </a:r>
            <a:r>
              <a:rPr lang="en-GB" b="1" dirty="0">
                <a:solidFill>
                  <a:srgbClr val="FFFFFF"/>
                </a:solidFill>
                <a:latin typeface="Arial" charset="0"/>
              </a:rPr>
              <a:t> z </a:t>
            </a:r>
            <a:r>
              <a:rPr lang="en-GB" b="1" dirty="0" err="1">
                <a:solidFill>
                  <a:srgbClr val="FFFFFF"/>
                </a:solidFill>
                <a:latin typeface="Arial" charset="0"/>
              </a:rPr>
              <a:t>poleceniami</a:t>
            </a:r>
            <a:r>
              <a:rPr lang="en-GB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GB" b="1" dirty="0" err="1">
                <a:solidFill>
                  <a:srgbClr val="FFFFFF"/>
                </a:solidFill>
                <a:latin typeface="Arial" charset="0"/>
              </a:rPr>
              <a:t>głosowymi</a:t>
            </a:r>
            <a:endParaRPr lang="en-GB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3" name="Rectangle 29"/>
          <p:cNvSpPr>
            <a:spLocks noChangeArrowheads="1"/>
          </p:cNvSpPr>
          <p:nvPr/>
        </p:nvSpPr>
        <p:spPr bwMode="auto">
          <a:xfrm>
            <a:off x="3454400" y="1300757"/>
            <a:ext cx="5283200" cy="629998"/>
          </a:xfrm>
          <a:prstGeom prst="roundRect">
            <a:avLst/>
          </a:prstGeom>
          <a:solidFill>
            <a:srgbClr val="00B050"/>
          </a:solidFill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02608" tIns="53357" rIns="102608" bIns="53357">
            <a:spAutoFit/>
          </a:bodyPr>
          <a:lstStyle/>
          <a:p>
            <a:pPr algn="ctr">
              <a:buClr>
                <a:srgbClr val="FFFFFF"/>
              </a:buClr>
              <a:tabLst>
                <a:tab pos="0" algn="l"/>
                <a:tab pos="1042504" algn="l"/>
                <a:tab pos="2085008" algn="l"/>
                <a:tab pos="3127512" algn="l"/>
                <a:tab pos="4170015" algn="l"/>
                <a:tab pos="5212520" algn="l"/>
                <a:tab pos="6255024" algn="l"/>
                <a:tab pos="7297529" algn="l"/>
                <a:tab pos="8340032" algn="l"/>
                <a:tab pos="9382536" algn="l"/>
                <a:tab pos="10425041" algn="l"/>
                <a:tab pos="11467543" algn="l"/>
              </a:tabLst>
            </a:pPr>
            <a:r>
              <a:rPr lang="en-GB" sz="3000" b="1" dirty="0">
                <a:solidFill>
                  <a:srgbClr val="FFFFFF"/>
                </a:solidFill>
              </a:rPr>
              <a:t>Oceń przytomność</a:t>
            </a:r>
          </a:p>
        </p:txBody>
      </p:sp>
      <p:sp>
        <p:nvSpPr>
          <p:cNvPr id="24" name="Rectangle 30"/>
          <p:cNvSpPr>
            <a:spLocks noChangeArrowheads="1"/>
          </p:cNvSpPr>
          <p:nvPr/>
        </p:nvSpPr>
        <p:spPr bwMode="auto">
          <a:xfrm>
            <a:off x="3454400" y="2015429"/>
            <a:ext cx="5283200" cy="629998"/>
          </a:xfrm>
          <a:prstGeom prst="roundRect">
            <a:avLst/>
          </a:prstGeom>
          <a:solidFill>
            <a:srgbClr val="00B050"/>
          </a:solidFill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02608" tIns="53357" rIns="102608" bIns="53357">
            <a:spAutoFit/>
          </a:bodyPr>
          <a:lstStyle/>
          <a:p>
            <a:pPr algn="ctr">
              <a:buClr>
                <a:srgbClr val="FFFFFF"/>
              </a:buClr>
              <a:tabLst>
                <a:tab pos="0" algn="l"/>
                <a:tab pos="1042504" algn="l"/>
                <a:tab pos="2085008" algn="l"/>
                <a:tab pos="3127512" algn="l"/>
                <a:tab pos="4170015" algn="l"/>
                <a:tab pos="5212520" algn="l"/>
                <a:tab pos="6255024" algn="l"/>
                <a:tab pos="7297529" algn="l"/>
                <a:tab pos="8340032" algn="l"/>
                <a:tab pos="9382536" algn="l"/>
                <a:tab pos="10425041" algn="l"/>
                <a:tab pos="11467543" algn="l"/>
              </a:tabLst>
            </a:pPr>
            <a:r>
              <a:rPr lang="pl-PL" sz="3000" b="1" dirty="0" smtClean="0">
                <a:solidFill>
                  <a:srgbClr val="FFFFFF"/>
                </a:solidFill>
              </a:rPr>
              <a:t>Poszukaj osób do pomocy</a:t>
            </a:r>
            <a:endParaRPr lang="en-GB" sz="3000" b="1" dirty="0">
              <a:solidFill>
                <a:srgbClr val="FFFFFF"/>
              </a:solidFill>
            </a:endParaRPr>
          </a:p>
        </p:txBody>
      </p:sp>
      <p:sp>
        <p:nvSpPr>
          <p:cNvPr id="25" name="Rectangle 31"/>
          <p:cNvSpPr>
            <a:spLocks noChangeArrowheads="1"/>
          </p:cNvSpPr>
          <p:nvPr/>
        </p:nvSpPr>
        <p:spPr bwMode="auto">
          <a:xfrm>
            <a:off x="3454400" y="2730101"/>
            <a:ext cx="5283200" cy="629998"/>
          </a:xfrm>
          <a:prstGeom prst="roundRect">
            <a:avLst/>
          </a:prstGeom>
          <a:solidFill>
            <a:srgbClr val="00B050"/>
          </a:solidFill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02608" tIns="53357" rIns="102608" bIns="53357">
            <a:spAutoFit/>
          </a:bodyPr>
          <a:lstStyle/>
          <a:p>
            <a:pPr algn="ctr">
              <a:buClr>
                <a:srgbClr val="FFFFFF"/>
              </a:buClr>
              <a:tabLst>
                <a:tab pos="0" algn="l"/>
                <a:tab pos="1042504" algn="l"/>
                <a:tab pos="2085008" algn="l"/>
                <a:tab pos="3127512" algn="l"/>
                <a:tab pos="4170015" algn="l"/>
                <a:tab pos="5212520" algn="l"/>
                <a:tab pos="6255024" algn="l"/>
                <a:tab pos="7297529" algn="l"/>
                <a:tab pos="8340032" algn="l"/>
                <a:tab pos="9382536" algn="l"/>
                <a:tab pos="10425041" algn="l"/>
                <a:tab pos="11467543" algn="l"/>
              </a:tabLst>
            </a:pPr>
            <a:r>
              <a:rPr lang="en-GB" sz="3000" b="1">
                <a:solidFill>
                  <a:srgbClr val="FFFFFF"/>
                </a:solidFill>
              </a:rPr>
              <a:t>Udrożnij dr. oddechowe</a:t>
            </a:r>
          </a:p>
        </p:txBody>
      </p:sp>
      <p:sp>
        <p:nvSpPr>
          <p:cNvPr id="26" name="Rectangle 32"/>
          <p:cNvSpPr>
            <a:spLocks noChangeArrowheads="1"/>
          </p:cNvSpPr>
          <p:nvPr/>
        </p:nvSpPr>
        <p:spPr bwMode="auto">
          <a:xfrm>
            <a:off x="3454400" y="3444773"/>
            <a:ext cx="5283200" cy="629998"/>
          </a:xfrm>
          <a:prstGeom prst="roundRect">
            <a:avLst/>
          </a:prstGeom>
          <a:solidFill>
            <a:srgbClr val="00B050"/>
          </a:solidFill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02608" tIns="53357" rIns="102608" bIns="53357">
            <a:spAutoFit/>
          </a:bodyPr>
          <a:lstStyle/>
          <a:p>
            <a:pPr algn="ctr">
              <a:buClr>
                <a:srgbClr val="FFFFFF"/>
              </a:buClr>
              <a:tabLst>
                <a:tab pos="0" algn="l"/>
                <a:tab pos="1042504" algn="l"/>
                <a:tab pos="2085008" algn="l"/>
                <a:tab pos="3127512" algn="l"/>
                <a:tab pos="4170015" algn="l"/>
                <a:tab pos="5212520" algn="l"/>
                <a:tab pos="6255024" algn="l"/>
                <a:tab pos="7297529" algn="l"/>
                <a:tab pos="8340032" algn="l"/>
                <a:tab pos="9382536" algn="l"/>
                <a:tab pos="10425041" algn="l"/>
                <a:tab pos="11467543" algn="l"/>
              </a:tabLst>
            </a:pPr>
            <a:r>
              <a:rPr lang="en-GB" sz="3000" b="1" dirty="0">
                <a:solidFill>
                  <a:srgbClr val="FFFFFF"/>
                </a:solidFill>
              </a:rPr>
              <a:t>Oceń </a:t>
            </a:r>
            <a:r>
              <a:rPr lang="en-GB" sz="3000" b="1" dirty="0" err="1">
                <a:solidFill>
                  <a:srgbClr val="FFFFFF"/>
                </a:solidFill>
              </a:rPr>
              <a:t>oddech</a:t>
            </a:r>
            <a:endParaRPr lang="en-GB" sz="3000" b="1" dirty="0">
              <a:solidFill>
                <a:srgbClr val="FFFFFF"/>
              </a:solidFill>
            </a:endParaRPr>
          </a:p>
        </p:txBody>
      </p:sp>
      <p:sp>
        <p:nvSpPr>
          <p:cNvPr id="27" name="Rectangle 33"/>
          <p:cNvSpPr>
            <a:spLocks noChangeArrowheads="1"/>
          </p:cNvSpPr>
          <p:nvPr/>
        </p:nvSpPr>
        <p:spPr bwMode="auto">
          <a:xfrm>
            <a:off x="3454400" y="4159445"/>
            <a:ext cx="5283200" cy="595946"/>
          </a:xfrm>
          <a:prstGeom prst="roundRect">
            <a:avLst/>
          </a:prstGeom>
          <a:solidFill>
            <a:srgbClr val="00B050"/>
          </a:solidFill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02608" tIns="53357" rIns="102608" bIns="53357">
            <a:spAutoFit/>
          </a:bodyPr>
          <a:lstStyle/>
          <a:p>
            <a:pPr lvl="0" algn="ctr">
              <a:buClr>
                <a:srgbClr val="FFFFFF"/>
              </a:buClr>
              <a:tabLst>
                <a:tab pos="0" algn="l"/>
                <a:tab pos="1042504" algn="l"/>
                <a:tab pos="2085008" algn="l"/>
                <a:tab pos="3127512" algn="l"/>
                <a:tab pos="4170015" algn="l"/>
                <a:tab pos="5212520" algn="l"/>
                <a:tab pos="6255024" algn="l"/>
                <a:tab pos="7297529" algn="l"/>
                <a:tab pos="8340032" algn="l"/>
                <a:tab pos="9382536" algn="l"/>
                <a:tab pos="10425041" algn="l"/>
                <a:tab pos="11467543" algn="l"/>
              </a:tabLst>
            </a:pPr>
            <a:r>
              <a:rPr lang="pl-PL" sz="2800" b="1" dirty="0">
                <a:solidFill>
                  <a:srgbClr val="FFFFFF"/>
                </a:solidFill>
              </a:rPr>
              <a:t>Alarmowanie ZRM -</a:t>
            </a:r>
            <a:r>
              <a:rPr lang="pl-PL" sz="2800" b="1" dirty="0" smtClean="0">
                <a:solidFill>
                  <a:srgbClr val="FFFFFF"/>
                </a:solidFill>
              </a:rPr>
              <a:t> </a:t>
            </a:r>
            <a:r>
              <a:rPr lang="pl-PL" sz="2800" b="1" dirty="0">
                <a:solidFill>
                  <a:srgbClr val="FFFFFF"/>
                </a:solidFill>
              </a:rPr>
              <a:t>999</a:t>
            </a:r>
            <a:endParaRPr lang="en-GB" sz="2800" b="1" dirty="0">
              <a:solidFill>
                <a:srgbClr val="FFFFFF"/>
              </a:solidFill>
            </a:endParaRPr>
          </a:p>
        </p:txBody>
      </p:sp>
      <p:sp>
        <p:nvSpPr>
          <p:cNvPr id="28" name="Rectangle 34"/>
          <p:cNvSpPr>
            <a:spLocks noChangeArrowheads="1"/>
          </p:cNvSpPr>
          <p:nvPr/>
        </p:nvSpPr>
        <p:spPr bwMode="auto">
          <a:xfrm>
            <a:off x="3454400" y="4874117"/>
            <a:ext cx="5283200" cy="629998"/>
          </a:xfrm>
          <a:prstGeom prst="roundRect">
            <a:avLst/>
          </a:prstGeom>
          <a:solidFill>
            <a:srgbClr val="00B050"/>
          </a:solidFill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02608" tIns="53357" rIns="102608" bIns="53357">
            <a:spAutoFit/>
          </a:bodyPr>
          <a:lstStyle/>
          <a:p>
            <a:pPr algn="ctr">
              <a:buClr>
                <a:srgbClr val="FFFFFF"/>
              </a:buClr>
              <a:tabLst>
                <a:tab pos="0" algn="l"/>
                <a:tab pos="1042504" algn="l"/>
                <a:tab pos="2085008" algn="l"/>
                <a:tab pos="3127512" algn="l"/>
                <a:tab pos="4170015" algn="l"/>
                <a:tab pos="5212520" algn="l"/>
                <a:tab pos="6255024" algn="l"/>
                <a:tab pos="7297529" algn="l"/>
                <a:tab pos="8340032" algn="l"/>
                <a:tab pos="9382536" algn="l"/>
                <a:tab pos="10425041" algn="l"/>
                <a:tab pos="11467543" algn="l"/>
              </a:tabLst>
            </a:pPr>
            <a:r>
              <a:rPr lang="en-GB" sz="3000" b="1">
                <a:solidFill>
                  <a:srgbClr val="FFFFFF"/>
                </a:solidFill>
              </a:rPr>
              <a:t>Uruchom AED</a:t>
            </a:r>
          </a:p>
        </p:txBody>
      </p:sp>
    </p:spTree>
    <p:extLst>
      <p:ext uri="{BB962C8B-B14F-4D97-AF65-F5344CB8AC3E}">
        <p14:creationId xmlns:p14="http://schemas.microsoft.com/office/powerpoint/2010/main" xmlns="" val="2311169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defibwarehouse.co.uk/sites/default/files/Zoll-fron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284" t="34402" r="22556" b="17058"/>
          <a:stretch/>
        </p:blipFill>
        <p:spPr bwMode="auto">
          <a:xfrm>
            <a:off x="66400" y="0"/>
            <a:ext cx="76520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26691" name="Text Box 3"/>
          <p:cNvSpPr txBox="1">
            <a:spLocks noChangeArrowheads="1"/>
          </p:cNvSpPr>
          <p:nvPr/>
        </p:nvSpPr>
        <p:spPr bwMode="auto">
          <a:xfrm>
            <a:off x="7784885" y="2603495"/>
            <a:ext cx="3998576" cy="2287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102608" tIns="53357" rIns="102608" bIns="53357"/>
          <a:lstStyle/>
          <a:p>
            <a:pPr marL="123073">
              <a:lnSpc>
                <a:spcPct val="150000"/>
              </a:lnSpc>
              <a:spcBef>
                <a:spcPts val="797"/>
              </a:spcBef>
              <a:buClr>
                <a:srgbClr val="0E594D"/>
              </a:buClr>
              <a:buSzPct val="45000"/>
              <a:tabLst>
                <a:tab pos="825316" algn="l"/>
                <a:tab pos="1650629" algn="l"/>
                <a:tab pos="2475948" algn="l"/>
                <a:tab pos="3301262" algn="l"/>
                <a:tab pos="4126579" algn="l"/>
              </a:tabLst>
            </a:pPr>
            <a:r>
              <a:rPr lang="pl-PL" sz="2200" dirty="0" smtClean="0">
                <a:solidFill>
                  <a:srgbClr val="0029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Naciśnij przycisk „WŁĄCZ”</a:t>
            </a:r>
          </a:p>
          <a:p>
            <a:pPr marL="492294" indent="-369221">
              <a:lnSpc>
                <a:spcPct val="150000"/>
              </a:lnSpc>
              <a:spcBef>
                <a:spcPts val="797"/>
              </a:spcBef>
              <a:buClr>
                <a:srgbClr val="0E594D"/>
              </a:buClr>
              <a:buSzPct val="45000"/>
              <a:buFont typeface="Wingdings" pitchFamily="2" charset="2"/>
              <a:buChar char=""/>
              <a:tabLst>
                <a:tab pos="825316" algn="l"/>
                <a:tab pos="1650629" algn="l"/>
                <a:tab pos="2475948" algn="l"/>
                <a:tab pos="3301262" algn="l"/>
                <a:tab pos="4126579" algn="l"/>
              </a:tabLst>
            </a:pPr>
            <a:endParaRPr lang="pl-PL" sz="2200" dirty="0">
              <a:solidFill>
                <a:srgbClr val="002957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3073">
              <a:lnSpc>
                <a:spcPct val="150000"/>
              </a:lnSpc>
              <a:spcBef>
                <a:spcPts val="797"/>
              </a:spcBef>
              <a:buClr>
                <a:srgbClr val="0E594D"/>
              </a:buClr>
              <a:buSzPct val="45000"/>
              <a:tabLst>
                <a:tab pos="825316" algn="l"/>
                <a:tab pos="1650629" algn="l"/>
                <a:tab pos="2475948" algn="l"/>
                <a:tab pos="3301262" algn="l"/>
                <a:tab pos="4126579" algn="l"/>
              </a:tabLst>
            </a:pPr>
            <a:r>
              <a:rPr lang="en-GB" sz="2200" dirty="0" err="1" smtClean="0">
                <a:solidFill>
                  <a:srgbClr val="0029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Niektóre</a:t>
            </a:r>
            <a:r>
              <a:rPr lang="en-GB" sz="2200" dirty="0" smtClean="0">
                <a:solidFill>
                  <a:srgbClr val="0029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200" dirty="0">
                <a:solidFill>
                  <a:srgbClr val="0029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AED </a:t>
            </a:r>
            <a:r>
              <a:rPr lang="en-GB" sz="2200" dirty="0" err="1">
                <a:solidFill>
                  <a:srgbClr val="0029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uruchamiają</a:t>
            </a:r>
            <a:r>
              <a:rPr lang="en-GB" sz="2200" dirty="0">
                <a:solidFill>
                  <a:srgbClr val="0029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200" dirty="0" err="1">
                <a:solidFill>
                  <a:srgbClr val="0029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się</a:t>
            </a:r>
            <a:r>
              <a:rPr lang="pl-PL" sz="2200" dirty="0">
                <a:solidFill>
                  <a:srgbClr val="0029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pl-PL" sz="2200" dirty="0">
                <a:solidFill>
                  <a:srgbClr val="0029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2200" dirty="0">
                <a:solidFill>
                  <a:srgbClr val="0029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 </a:t>
            </a:r>
            <a:r>
              <a:rPr lang="en-GB" sz="2200" dirty="0" err="1">
                <a:solidFill>
                  <a:srgbClr val="0029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chwili</a:t>
            </a:r>
            <a:r>
              <a:rPr lang="en-GB" sz="2200" dirty="0">
                <a:solidFill>
                  <a:srgbClr val="0029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200" dirty="0" err="1">
                <a:solidFill>
                  <a:srgbClr val="0029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uniesienia</a:t>
            </a:r>
            <a:r>
              <a:rPr lang="en-GB" sz="2200" dirty="0">
                <a:solidFill>
                  <a:srgbClr val="0029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200" dirty="0" err="1">
                <a:solidFill>
                  <a:srgbClr val="0029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osłony</a:t>
            </a:r>
            <a:r>
              <a:rPr lang="en-GB" sz="2200" dirty="0">
                <a:solidFill>
                  <a:srgbClr val="0029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grpSp>
        <p:nvGrpSpPr>
          <p:cNvPr id="8" name="Grupa 21"/>
          <p:cNvGrpSpPr/>
          <p:nvPr/>
        </p:nvGrpSpPr>
        <p:grpSpPr>
          <a:xfrm>
            <a:off x="0" y="134546"/>
            <a:ext cx="12192000" cy="1003680"/>
            <a:chOff x="527903" y="13210"/>
            <a:chExt cx="8996411" cy="1003680"/>
          </a:xfrm>
          <a:solidFill>
            <a:srgbClr val="00B050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9" name="Prostokąt zaokrąglony 22"/>
            <p:cNvSpPr/>
            <p:nvPr/>
          </p:nvSpPr>
          <p:spPr>
            <a:xfrm>
              <a:off x="527903" y="13210"/>
              <a:ext cx="8996411" cy="1003680"/>
            </a:xfrm>
            <a:prstGeom prst="roundRect">
              <a:avLst/>
            </a:prstGeom>
            <a:grpFill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</p:sp>
        <p:sp>
          <p:nvSpPr>
            <p:cNvPr id="10" name="Prostokąt 23"/>
            <p:cNvSpPr/>
            <p:nvPr/>
          </p:nvSpPr>
          <p:spPr>
            <a:xfrm>
              <a:off x="576899" y="62206"/>
              <a:ext cx="8898419" cy="905688"/>
            </a:xfrm>
            <a:prstGeom prst="rect">
              <a:avLst/>
            </a:prstGeom>
            <a:grpFill/>
            <a:effectLst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279622" tIns="0" rIns="279622" bIns="0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3600" b="1" dirty="0" smtClean="0">
                  <a:latin typeface="Tahoma" pitchFamily="34" charset="0"/>
                  <a:cs typeface="Tahoma" pitchFamily="34" charset="0"/>
                </a:rPr>
                <a:t>WŁĄCZ AED</a:t>
              </a:r>
              <a:endParaRPr lang="pl-PL" sz="3600" b="1" kern="1200" dirty="0">
                <a:effectLst/>
                <a:latin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3" name="Schemat blokowy: łącznik 2"/>
          <p:cNvSpPr/>
          <p:nvPr/>
        </p:nvSpPr>
        <p:spPr>
          <a:xfrm>
            <a:off x="5808057" y="3999066"/>
            <a:ext cx="1871932" cy="1784030"/>
          </a:xfrm>
          <a:prstGeom prst="flowChartConnector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2232160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ostokąt 10"/>
          <p:cNvSpPr/>
          <p:nvPr/>
        </p:nvSpPr>
        <p:spPr>
          <a:xfrm>
            <a:off x="156440" y="6001555"/>
            <a:ext cx="2831459" cy="734096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050" name="Picture 2" descr="http://www.defibshop.com.au/wp-content/uploads/2014/02/fully-automatic-AED-Plu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565" r="7522"/>
          <a:stretch/>
        </p:blipFill>
        <p:spPr bwMode="auto">
          <a:xfrm>
            <a:off x="-79314" y="-93402"/>
            <a:ext cx="11662159" cy="69514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B0C63-700B-475C-9A28-6F7BDF82BAAB}" type="slidenum">
              <a:rPr lang="pl-PL" smtClean="0"/>
              <a:pPr/>
              <a:t>27</a:t>
            </a:fld>
            <a:endParaRPr lang="pl-PL"/>
          </a:p>
        </p:txBody>
      </p:sp>
      <p:sp>
        <p:nvSpPr>
          <p:cNvPr id="3" name="Elipsa 2"/>
          <p:cNvSpPr/>
          <p:nvPr/>
        </p:nvSpPr>
        <p:spPr>
          <a:xfrm rot="872606">
            <a:off x="4745055" y="1191579"/>
            <a:ext cx="3582560" cy="132066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>
                <a:solidFill>
                  <a:sysClr val="windowText" lastClr="000000"/>
                </a:solidFill>
              </a:ln>
              <a:noFill/>
            </a:endParaRPr>
          </a:p>
        </p:txBody>
      </p:sp>
      <p:grpSp>
        <p:nvGrpSpPr>
          <p:cNvPr id="8" name="Grupa 21"/>
          <p:cNvGrpSpPr/>
          <p:nvPr/>
        </p:nvGrpSpPr>
        <p:grpSpPr>
          <a:xfrm>
            <a:off x="0" y="198087"/>
            <a:ext cx="12192000" cy="1003680"/>
            <a:chOff x="527903" y="13210"/>
            <a:chExt cx="8996411" cy="1003680"/>
          </a:xfrm>
          <a:solidFill>
            <a:srgbClr val="00B050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9" name="Prostokąt zaokrąglony 22"/>
            <p:cNvSpPr/>
            <p:nvPr/>
          </p:nvSpPr>
          <p:spPr>
            <a:xfrm>
              <a:off x="527903" y="13210"/>
              <a:ext cx="8996411" cy="1003680"/>
            </a:xfrm>
            <a:prstGeom prst="roundRect">
              <a:avLst/>
            </a:prstGeom>
            <a:grpFill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</p:sp>
        <p:sp>
          <p:nvSpPr>
            <p:cNvPr id="10" name="Prostokąt 23"/>
            <p:cNvSpPr/>
            <p:nvPr/>
          </p:nvSpPr>
          <p:spPr>
            <a:xfrm>
              <a:off x="576899" y="62206"/>
              <a:ext cx="8898419" cy="905688"/>
            </a:xfrm>
            <a:prstGeom prst="rect">
              <a:avLst/>
            </a:prstGeom>
            <a:grpFill/>
            <a:effectLst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279622" tIns="0" rIns="279622" bIns="0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3600" b="1" dirty="0" smtClean="0">
                  <a:latin typeface="Tahoma" pitchFamily="34" charset="0"/>
                  <a:cs typeface="Tahoma" pitchFamily="34" charset="0"/>
                </a:rPr>
                <a:t>URZĄDZENIE SPRAWNE - KOMUNIKAT</a:t>
              </a:r>
              <a:endParaRPr lang="pl-PL" sz="3600" b="1" kern="1200" dirty="0">
                <a:effectLst/>
                <a:latin typeface="Tahoma" pitchFamily="34" charset="0"/>
                <a:cs typeface="Tahom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8429296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/>
          <p:cNvSpPr/>
          <p:nvPr/>
        </p:nvSpPr>
        <p:spPr>
          <a:xfrm>
            <a:off x="156440" y="6001555"/>
            <a:ext cx="2831459" cy="734096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B0C63-700B-475C-9A28-6F7BDF82BAAB}" type="slidenum">
              <a:rPr lang="pl-PL" smtClean="0"/>
              <a:pPr/>
              <a:t>28</a:t>
            </a:fld>
            <a:endParaRPr lang="pl-PL"/>
          </a:p>
        </p:txBody>
      </p:sp>
      <p:pic>
        <p:nvPicPr>
          <p:cNvPr id="10242" name="Picture 2" descr="http://www.defibwarehouse.co.uk/sites/default/files/aed%20plus%20cpr%20d%20padz%20in%20cover_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95" t="7500" r="9829" b="19868"/>
          <a:stretch/>
        </p:blipFill>
        <p:spPr bwMode="auto">
          <a:xfrm>
            <a:off x="3610252" y="1349375"/>
            <a:ext cx="8515349" cy="4821944"/>
          </a:xfrm>
          <a:prstGeom prst="snip2DiagRect">
            <a:avLst>
              <a:gd name="adj1" fmla="val 0"/>
              <a:gd name="adj2" fmla="val 16667"/>
            </a:avLst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upa 21"/>
          <p:cNvGrpSpPr/>
          <p:nvPr/>
        </p:nvGrpSpPr>
        <p:grpSpPr>
          <a:xfrm>
            <a:off x="0" y="124763"/>
            <a:ext cx="12192000" cy="1224612"/>
            <a:chOff x="527903" y="13210"/>
            <a:chExt cx="8996411" cy="1003680"/>
          </a:xfrm>
          <a:solidFill>
            <a:srgbClr val="00B050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0" name="Prostokąt 23"/>
            <p:cNvSpPr/>
            <p:nvPr/>
          </p:nvSpPr>
          <p:spPr>
            <a:xfrm>
              <a:off x="576899" y="62206"/>
              <a:ext cx="8898419" cy="905688"/>
            </a:xfrm>
            <a:prstGeom prst="rect">
              <a:avLst/>
            </a:prstGeom>
            <a:grpFill/>
            <a:ln>
              <a:solidFill>
                <a:srgbClr val="00B050"/>
              </a:solidFill>
            </a:ln>
            <a:effectLst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279622" tIns="0" rIns="279622" bIns="0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3600" b="1" dirty="0">
                  <a:latin typeface="Tahoma" pitchFamily="34" charset="0"/>
                  <a:cs typeface="Tahoma" pitchFamily="34" charset="0"/>
                </a:rPr>
                <a:t>NAKLEJ ELEKTRODY NA ODSŁONIĘTĄ KLATKĘ PIERSIOWĄ POSZKODOWANEGO</a:t>
              </a:r>
            </a:p>
          </p:txBody>
        </p:sp>
        <p:sp>
          <p:nvSpPr>
            <p:cNvPr id="9" name="Prostokąt zaokrąglony 22"/>
            <p:cNvSpPr/>
            <p:nvPr/>
          </p:nvSpPr>
          <p:spPr>
            <a:xfrm>
              <a:off x="527903" y="13210"/>
              <a:ext cx="8996411" cy="1003680"/>
            </a:xfrm>
            <a:prstGeom prst="roundRect">
              <a:avLst/>
            </a:prstGeom>
            <a:grpFill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</p:sp>
      </p:grpSp>
      <p:pic>
        <p:nvPicPr>
          <p:cNvPr id="11" name="Picture 4" descr="http://www.emergencytrainingequipment.com/media/ecom/prodlg/zoll_adult_cpr-d_padz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577" t="3452" r="17610" b="2403"/>
          <a:stretch/>
        </p:blipFill>
        <p:spPr bwMode="auto">
          <a:xfrm>
            <a:off x="66400" y="1477551"/>
            <a:ext cx="5149037" cy="487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416354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ostokąt 10"/>
          <p:cNvSpPr/>
          <p:nvPr/>
        </p:nvSpPr>
        <p:spPr>
          <a:xfrm>
            <a:off x="156440" y="6001555"/>
            <a:ext cx="2831459" cy="734096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28744" name="Picture 8" descr="pierwsza_pomoc_10b"/>
          <p:cNvPicPr>
            <a:picLocks noChangeAspect="1" noChangeArrowheads="1"/>
          </p:cNvPicPr>
          <p:nvPr/>
        </p:nvPicPr>
        <p:blipFill rotWithShape="1">
          <a:blip r:embed="rId3" cstate="print"/>
          <a:srcRect l="5845" t="3010" r="12008" b="5509"/>
          <a:stretch/>
        </p:blipFill>
        <p:spPr bwMode="auto">
          <a:xfrm>
            <a:off x="199750" y="0"/>
            <a:ext cx="6030383" cy="6356350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628745" name="Picture 9" descr="pierwsza_pomoc_10a"/>
          <p:cNvPicPr>
            <a:picLocks noChangeAspect="1" noChangeArrowheads="1"/>
          </p:cNvPicPr>
          <p:nvPr/>
        </p:nvPicPr>
        <p:blipFill rotWithShape="1">
          <a:blip r:embed="rId4" cstate="print"/>
          <a:srcRect l="7659" t="4418" r="11748" b="12781"/>
          <a:stretch/>
        </p:blipFill>
        <p:spPr bwMode="auto">
          <a:xfrm>
            <a:off x="5808687" y="257177"/>
            <a:ext cx="6174008" cy="6003925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B0C63-700B-475C-9A28-6F7BDF82BAAB}" type="slidenum">
              <a:rPr lang="pl-PL" smtClean="0"/>
              <a:pPr/>
              <a:t>29</a:t>
            </a:fld>
            <a:endParaRPr lang="pl-PL"/>
          </a:p>
        </p:txBody>
      </p:sp>
      <p:grpSp>
        <p:nvGrpSpPr>
          <p:cNvPr id="8" name="Grupa 21"/>
          <p:cNvGrpSpPr/>
          <p:nvPr/>
        </p:nvGrpSpPr>
        <p:grpSpPr>
          <a:xfrm>
            <a:off x="0" y="280915"/>
            <a:ext cx="12192000" cy="1224612"/>
            <a:chOff x="527903" y="13210"/>
            <a:chExt cx="8996411" cy="1003680"/>
          </a:xfrm>
          <a:solidFill>
            <a:srgbClr val="00B050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0" name="Prostokąt 23"/>
            <p:cNvSpPr/>
            <p:nvPr/>
          </p:nvSpPr>
          <p:spPr>
            <a:xfrm>
              <a:off x="576899" y="62206"/>
              <a:ext cx="8898419" cy="905688"/>
            </a:xfrm>
            <a:prstGeom prst="rect">
              <a:avLst/>
            </a:prstGeom>
            <a:grpFill/>
            <a:ln>
              <a:solidFill>
                <a:srgbClr val="00B050"/>
              </a:solidFill>
            </a:ln>
            <a:effectLst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279622" tIns="0" rIns="279622" bIns="0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3600" b="1" dirty="0">
                  <a:latin typeface="Tahoma" pitchFamily="34" charset="0"/>
                  <a:cs typeface="Tahoma" pitchFamily="34" charset="0"/>
                </a:rPr>
                <a:t>NAKLEJ ELEKTRODY NA ODSŁONIĘTĄ KLATKĘ PIERSIOWĄ POSZKODOWANEGO</a:t>
              </a:r>
            </a:p>
          </p:txBody>
        </p:sp>
        <p:sp>
          <p:nvSpPr>
            <p:cNvPr id="9" name="Prostokąt zaokrąglony 22"/>
            <p:cNvSpPr/>
            <p:nvPr/>
          </p:nvSpPr>
          <p:spPr>
            <a:xfrm>
              <a:off x="527903" y="13210"/>
              <a:ext cx="8996411" cy="1003680"/>
            </a:xfrm>
            <a:prstGeom prst="roundRect">
              <a:avLst/>
            </a:prstGeom>
            <a:grpFill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xmlns="" val="15513416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justenergyfoundation.com/portals/0/Images/charity-grants-funding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639"/>
          <a:stretch/>
        </p:blipFill>
        <p:spPr bwMode="auto">
          <a:xfrm>
            <a:off x="430305" y="-8656"/>
            <a:ext cx="11241742" cy="6866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/>
          <p:cNvSpPr/>
          <p:nvPr/>
        </p:nvSpPr>
        <p:spPr>
          <a:xfrm>
            <a:off x="2872581" y="2916840"/>
            <a:ext cx="6357190" cy="1015663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pl-PL" sz="6000" b="1" dirty="0" smtClean="0">
                <a:ln w="95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002957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HISTORIA AED</a:t>
            </a:r>
            <a:endParaRPr lang="pl-PL" sz="6000" b="1" cap="none" spc="0" dirty="0">
              <a:ln w="9525">
                <a:solidFill>
                  <a:schemeClr val="accent5">
                    <a:lumMod val="75000"/>
                  </a:schemeClr>
                </a:solidFill>
                <a:prstDash val="solid"/>
              </a:ln>
              <a:solidFill>
                <a:srgbClr val="002957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6988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B0C63-700B-475C-9A28-6F7BDF82BAAB}" type="slidenum">
              <a:rPr lang="pl-PL" smtClean="0"/>
              <a:pPr/>
              <a:t>30</a:t>
            </a:fld>
            <a:endParaRPr lang="pl-PL"/>
          </a:p>
        </p:txBody>
      </p:sp>
      <p:pic>
        <p:nvPicPr>
          <p:cNvPr id="3074" name="Picture 2" descr="https://i.ytimg.com/vi/MStmAbmGDbo/maxresdefaul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6396" y="947510"/>
            <a:ext cx="12191999" cy="63241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upa 21"/>
          <p:cNvGrpSpPr/>
          <p:nvPr/>
        </p:nvGrpSpPr>
        <p:grpSpPr>
          <a:xfrm>
            <a:off x="0" y="0"/>
            <a:ext cx="12192000" cy="1224612"/>
            <a:chOff x="527903" y="13210"/>
            <a:chExt cx="8996411" cy="1003680"/>
          </a:xfrm>
          <a:solidFill>
            <a:srgbClr val="00B050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0" name="Prostokąt 23"/>
            <p:cNvSpPr/>
            <p:nvPr/>
          </p:nvSpPr>
          <p:spPr>
            <a:xfrm>
              <a:off x="576899" y="62206"/>
              <a:ext cx="8898419" cy="905688"/>
            </a:xfrm>
            <a:prstGeom prst="rect">
              <a:avLst/>
            </a:prstGeom>
            <a:grpFill/>
            <a:ln>
              <a:solidFill>
                <a:srgbClr val="00B050"/>
              </a:solidFill>
            </a:ln>
            <a:effectLst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279622" tIns="0" rIns="279622" bIns="0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3600" b="1" dirty="0">
                  <a:latin typeface="Tahoma" pitchFamily="34" charset="0"/>
                  <a:cs typeface="Tahoma" pitchFamily="34" charset="0"/>
                </a:rPr>
                <a:t>NAKLEJ ELEKTRODY NA ODSŁONIĘTĄ KLATKĘ PIERSIOWĄ POSZKODOWANEGO</a:t>
              </a:r>
            </a:p>
          </p:txBody>
        </p:sp>
        <p:sp>
          <p:nvSpPr>
            <p:cNvPr id="9" name="Prostokąt zaokrąglony 22"/>
            <p:cNvSpPr/>
            <p:nvPr/>
          </p:nvSpPr>
          <p:spPr>
            <a:xfrm>
              <a:off x="527903" y="13210"/>
              <a:ext cx="8996411" cy="1003680"/>
            </a:xfrm>
            <a:prstGeom prst="roundRect">
              <a:avLst/>
            </a:prstGeom>
            <a:grpFill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xmlns="" val="36307873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ostokąt 10"/>
          <p:cNvSpPr/>
          <p:nvPr/>
        </p:nvSpPr>
        <p:spPr>
          <a:xfrm>
            <a:off x="156440" y="6001555"/>
            <a:ext cx="2831459" cy="734096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501"/>
          <a:stretch/>
        </p:blipFill>
        <p:spPr>
          <a:xfrm>
            <a:off x="5617453" y="1386109"/>
            <a:ext cx="6574547" cy="5051998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B0C63-700B-475C-9A28-6F7BDF82BAAB}" type="slidenum">
              <a:rPr lang="pl-PL" smtClean="0"/>
              <a:pPr/>
              <a:t>31</a:t>
            </a:fld>
            <a:endParaRPr lang="pl-PL"/>
          </a:p>
        </p:txBody>
      </p:sp>
      <p:grpSp>
        <p:nvGrpSpPr>
          <p:cNvPr id="8" name="Grupa 21"/>
          <p:cNvGrpSpPr/>
          <p:nvPr/>
        </p:nvGrpSpPr>
        <p:grpSpPr>
          <a:xfrm>
            <a:off x="870531" y="194469"/>
            <a:ext cx="10450940" cy="1224613"/>
            <a:chOff x="527903" y="13210"/>
            <a:chExt cx="8996411" cy="1003680"/>
          </a:xfrm>
          <a:solidFill>
            <a:srgbClr val="00B050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0" name="Prostokąt 23"/>
            <p:cNvSpPr/>
            <p:nvPr/>
          </p:nvSpPr>
          <p:spPr>
            <a:xfrm>
              <a:off x="719135" y="80217"/>
              <a:ext cx="8756182" cy="775636"/>
            </a:xfrm>
            <a:prstGeom prst="rect">
              <a:avLst/>
            </a:prstGeom>
            <a:grpFill/>
            <a:ln>
              <a:solidFill>
                <a:srgbClr val="00B050"/>
              </a:solidFill>
            </a:ln>
            <a:effectLst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279622" tIns="0" rIns="279622" bIns="0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3600" b="1" dirty="0">
                  <a:latin typeface="Tahoma" pitchFamily="34" charset="0"/>
                  <a:cs typeface="Tahoma" pitchFamily="34" charset="0"/>
                </a:rPr>
                <a:t>NAKLEJ ELEKTRODY NA ODSŁONIĘTĄ KLATKĘ PIERSIOWĄ POSZKODOWANEGO</a:t>
              </a:r>
            </a:p>
          </p:txBody>
        </p:sp>
        <p:sp>
          <p:nvSpPr>
            <p:cNvPr id="9" name="Prostokąt zaokrąglony 22"/>
            <p:cNvSpPr/>
            <p:nvPr/>
          </p:nvSpPr>
          <p:spPr>
            <a:xfrm>
              <a:off x="527903" y="13210"/>
              <a:ext cx="8996411" cy="1003680"/>
            </a:xfrm>
            <a:prstGeom prst="roundRect">
              <a:avLst/>
            </a:prstGeom>
            <a:grpFill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</p:sp>
      </p:grpSp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781"/>
          <a:stretch/>
        </p:blipFill>
        <p:spPr>
          <a:xfrm>
            <a:off x="190501" y="1386109"/>
            <a:ext cx="6654955" cy="5051998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xmlns="" val="2085359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ostokąt 10"/>
          <p:cNvSpPr/>
          <p:nvPr/>
        </p:nvSpPr>
        <p:spPr>
          <a:xfrm>
            <a:off x="156440" y="6001555"/>
            <a:ext cx="2831459" cy="734096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30791" name="Picture 7" descr="pierwsza_pomoc_13"/>
          <p:cNvPicPr>
            <a:picLocks noChangeAspect="1" noChangeArrowheads="1"/>
          </p:cNvPicPr>
          <p:nvPr/>
        </p:nvPicPr>
        <p:blipFill rotWithShape="1">
          <a:blip r:embed="rId3" cstate="print"/>
          <a:srcRect l="4246" r="11387" b="10657"/>
          <a:stretch/>
        </p:blipFill>
        <p:spPr bwMode="auto">
          <a:xfrm>
            <a:off x="137638" y="180975"/>
            <a:ext cx="6525263" cy="6540500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B0C63-700B-475C-9A28-6F7BDF82BAAB}" type="slidenum">
              <a:rPr lang="pl-PL" smtClean="0"/>
              <a:pPr/>
              <a:t>32</a:t>
            </a:fld>
            <a:endParaRPr lang="pl-PL"/>
          </a:p>
        </p:txBody>
      </p:sp>
      <p:grpSp>
        <p:nvGrpSpPr>
          <p:cNvPr id="7" name="Grupa 21"/>
          <p:cNvGrpSpPr/>
          <p:nvPr/>
        </p:nvGrpSpPr>
        <p:grpSpPr>
          <a:xfrm>
            <a:off x="0" y="178160"/>
            <a:ext cx="12192000" cy="1178430"/>
            <a:chOff x="527903" y="13210"/>
            <a:chExt cx="8996411" cy="1003680"/>
          </a:xfrm>
          <a:solidFill>
            <a:srgbClr val="00B050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8" name="Prostokąt zaokrąglony 22"/>
            <p:cNvSpPr/>
            <p:nvPr/>
          </p:nvSpPr>
          <p:spPr>
            <a:xfrm>
              <a:off x="527903" y="13210"/>
              <a:ext cx="8996411" cy="1003680"/>
            </a:xfrm>
            <a:prstGeom prst="roundRect">
              <a:avLst/>
            </a:prstGeom>
            <a:grpFill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</p:sp>
        <p:sp>
          <p:nvSpPr>
            <p:cNvPr id="9" name="Prostokąt 23"/>
            <p:cNvSpPr/>
            <p:nvPr/>
          </p:nvSpPr>
          <p:spPr>
            <a:xfrm>
              <a:off x="576899" y="62206"/>
              <a:ext cx="8898419" cy="905688"/>
            </a:xfrm>
            <a:prstGeom prst="rect">
              <a:avLst/>
            </a:prstGeom>
            <a:grpFill/>
            <a:effectLst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279622" tIns="0" rIns="279622" bIns="0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3600" b="1" dirty="0">
                  <a:latin typeface="Tahoma" pitchFamily="34" charset="0"/>
                  <a:cs typeface="Tahoma" pitchFamily="34" charset="0"/>
                </a:rPr>
                <a:t>ANALIZA RYTMU – NIE DOTYKAJ POSZKODOWANEGO</a:t>
              </a:r>
            </a:p>
          </p:txBody>
        </p:sp>
      </p:grp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6657975" y="2761872"/>
            <a:ext cx="5210396" cy="2291953"/>
          </a:xfrm>
          <a:prstGeom prst="rect">
            <a:avLst/>
          </a:prstGeom>
          <a:ln/>
        </p:spPr>
        <p:txBody>
          <a:bodyPr lIns="102608" tIns="53357" rIns="102608" bIns="53357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797"/>
              </a:spcBef>
              <a:buNone/>
              <a:tabLst>
                <a:tab pos="825316" algn="l"/>
                <a:tab pos="1650629" algn="l"/>
                <a:tab pos="2475948" algn="l"/>
                <a:tab pos="3301262" algn="l"/>
                <a:tab pos="4126579" algn="l"/>
              </a:tabLst>
            </a:pPr>
            <a:r>
              <a:rPr lang="en-GB" sz="2200" dirty="0" smtClean="0">
                <a:solidFill>
                  <a:schemeClr val="accent5">
                    <a:lumMod val="50000"/>
                  </a:schemeClr>
                </a:solidFill>
              </a:rPr>
              <a:t>Odsu</a:t>
            </a:r>
            <a:r>
              <a:rPr lang="pl-PL" sz="2200" dirty="0">
                <a:solidFill>
                  <a:schemeClr val="accent5">
                    <a:lumMod val="50000"/>
                  </a:schemeClr>
                </a:solidFill>
              </a:rPr>
              <a:t>ń</a:t>
            </a:r>
            <a:r>
              <a:rPr lang="en-GB" sz="2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200" dirty="0" err="1">
                <a:solidFill>
                  <a:schemeClr val="accent5">
                    <a:lumMod val="50000"/>
                  </a:schemeClr>
                </a:solidFill>
              </a:rPr>
              <a:t>si</a:t>
            </a:r>
            <a:r>
              <a:rPr lang="pl-PL" sz="2200" dirty="0">
                <a:solidFill>
                  <a:schemeClr val="accent5">
                    <a:lumMod val="50000"/>
                  </a:schemeClr>
                </a:solidFill>
              </a:rPr>
              <a:t>ę od poszkodowanego </a:t>
            </a:r>
            <a:endParaRPr lang="pl-PL" sz="22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spcBef>
                <a:spcPts val="797"/>
              </a:spcBef>
              <a:buNone/>
              <a:tabLst>
                <a:tab pos="825316" algn="l"/>
                <a:tab pos="1650629" algn="l"/>
                <a:tab pos="2475948" algn="l"/>
                <a:tab pos="3301262" algn="l"/>
                <a:tab pos="4126579" algn="l"/>
              </a:tabLst>
            </a:pPr>
            <a:endParaRPr lang="pl-PL" sz="22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lnSpc>
                <a:spcPct val="110000"/>
              </a:lnSpc>
              <a:spcBef>
                <a:spcPts val="797"/>
              </a:spcBef>
              <a:buNone/>
              <a:tabLst>
                <a:tab pos="825316" algn="l"/>
                <a:tab pos="1650629" algn="l"/>
                <a:tab pos="2475948" algn="l"/>
                <a:tab pos="3301262" algn="l"/>
                <a:tab pos="4126579" algn="l"/>
              </a:tabLst>
            </a:pPr>
            <a:r>
              <a:rPr lang="pl-PL" sz="2200" dirty="0" smtClean="0">
                <a:solidFill>
                  <a:schemeClr val="accent5">
                    <a:lumMod val="50000"/>
                  </a:schemeClr>
                </a:solidFill>
              </a:rPr>
              <a:t>Upewnij się, że Ty sam lub świadkowie </a:t>
            </a:r>
            <a:br>
              <a:rPr lang="pl-PL" sz="2200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pl-PL" sz="2200" dirty="0" smtClean="0">
                <a:solidFill>
                  <a:schemeClr val="accent5">
                    <a:lumMod val="50000"/>
                  </a:schemeClr>
                </a:solidFill>
              </a:rPr>
              <a:t>nie dotykają poszkodowanego w trakcie analizy rytmu serca</a:t>
            </a:r>
          </a:p>
          <a:p>
            <a:pPr marL="0" indent="0">
              <a:spcBef>
                <a:spcPts val="797"/>
              </a:spcBef>
              <a:buFont typeface="Arial" panose="020B0604020202020204" pitchFamily="34" charset="0"/>
              <a:buNone/>
              <a:tabLst>
                <a:tab pos="825316" algn="l"/>
                <a:tab pos="1650629" algn="l"/>
                <a:tab pos="2475948" algn="l"/>
                <a:tab pos="3301262" algn="l"/>
                <a:tab pos="4126579" algn="l"/>
              </a:tabLst>
            </a:pPr>
            <a:endParaRPr lang="pl-PL" sz="22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405796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B0C63-700B-475C-9A28-6F7BDF82BAAB}" type="slidenum">
              <a:rPr lang="pl-PL" smtClean="0"/>
              <a:pPr/>
              <a:t>33</a:t>
            </a:fld>
            <a:endParaRPr lang="pl-PL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2" cstate="print"/>
          <a:srcRect b="28948"/>
          <a:stretch/>
        </p:blipFill>
        <p:spPr>
          <a:xfrm>
            <a:off x="-160020" y="1"/>
            <a:ext cx="12512040" cy="6858000"/>
          </a:xfrm>
          <a:prstGeom prst="rect">
            <a:avLst/>
          </a:prstGeom>
          <a:ln>
            <a:noFill/>
          </a:ln>
          <a:effectLst/>
          <a:scene3d>
            <a:camera prst="obliqueTopRight"/>
            <a:lightRig rig="threePt" dir="t"/>
          </a:scene3d>
        </p:spPr>
      </p:pic>
      <p:grpSp>
        <p:nvGrpSpPr>
          <p:cNvPr id="3" name="Grupa 21"/>
          <p:cNvGrpSpPr/>
          <p:nvPr/>
        </p:nvGrpSpPr>
        <p:grpSpPr>
          <a:xfrm>
            <a:off x="0" y="2676336"/>
            <a:ext cx="12192000" cy="1003680"/>
            <a:chOff x="527903" y="13210"/>
            <a:chExt cx="8996411" cy="1003680"/>
          </a:xfrm>
          <a:solidFill>
            <a:srgbClr val="00B050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4" name="Prostokąt zaokrąglony 22"/>
            <p:cNvSpPr/>
            <p:nvPr/>
          </p:nvSpPr>
          <p:spPr>
            <a:xfrm>
              <a:off x="527903" y="13210"/>
              <a:ext cx="8996411" cy="1003680"/>
            </a:xfrm>
            <a:prstGeom prst="roundRect">
              <a:avLst/>
            </a:prstGeom>
            <a:grpFill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</p:sp>
        <p:sp>
          <p:nvSpPr>
            <p:cNvPr id="5" name="Prostokąt 23"/>
            <p:cNvSpPr/>
            <p:nvPr/>
          </p:nvSpPr>
          <p:spPr>
            <a:xfrm>
              <a:off x="576899" y="62206"/>
              <a:ext cx="8898419" cy="905688"/>
            </a:xfrm>
            <a:prstGeom prst="rect">
              <a:avLst/>
            </a:prstGeom>
            <a:grpFill/>
            <a:effectLst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279622" tIns="0" rIns="279622" bIns="0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3600" b="1" dirty="0" smtClean="0">
                  <a:latin typeface="Tahoma" pitchFamily="34" charset="0"/>
                  <a:cs typeface="Tahoma" pitchFamily="34" charset="0"/>
                </a:rPr>
                <a:t>DEFIBRYLACJA  ZALECANA</a:t>
              </a:r>
              <a:endParaRPr lang="pl-PL" sz="3600" b="1" dirty="0">
                <a:latin typeface="Tahoma" pitchFamily="34" charset="0"/>
                <a:cs typeface="Tahom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584281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quickmedical.com/images/page/original/AED-padz-on-patien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10201" y="1196975"/>
            <a:ext cx="6715400" cy="5664200"/>
          </a:xfrm>
          <a:prstGeom prst="rect">
            <a:avLst/>
          </a:prstGeom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3283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241364" y="2241834"/>
            <a:ext cx="5001693" cy="2699986"/>
          </a:xfrm>
          <a:ln/>
        </p:spPr>
        <p:txBody>
          <a:bodyPr lIns="102608" tIns="53357" rIns="102608" bIns="53357">
            <a:normAutofit lnSpcReduction="10000"/>
          </a:bodyPr>
          <a:lstStyle/>
          <a:p>
            <a:pPr marL="0" indent="0">
              <a:spcBef>
                <a:spcPts val="797"/>
              </a:spcBef>
              <a:buNone/>
              <a:tabLst>
                <a:tab pos="825316" algn="l"/>
                <a:tab pos="1650629" algn="l"/>
                <a:tab pos="2475948" algn="l"/>
                <a:tab pos="3301262" algn="l"/>
                <a:tab pos="4126579" algn="l"/>
              </a:tabLst>
            </a:pPr>
            <a:r>
              <a:rPr lang="en-GB" sz="2200" dirty="0" err="1" smtClean="0">
                <a:solidFill>
                  <a:schemeClr val="bg1"/>
                </a:solidFill>
              </a:rPr>
              <a:t>Odsu</a:t>
            </a:r>
            <a:r>
              <a:rPr lang="pl-PL" sz="2200" dirty="0" smtClean="0">
                <a:solidFill>
                  <a:schemeClr val="bg1"/>
                </a:solidFill>
              </a:rPr>
              <a:t>ń</a:t>
            </a:r>
            <a:r>
              <a:rPr lang="en-GB" sz="2200" dirty="0" smtClean="0">
                <a:solidFill>
                  <a:schemeClr val="bg1"/>
                </a:solidFill>
              </a:rPr>
              <a:t> </a:t>
            </a:r>
            <a:r>
              <a:rPr lang="en-GB" sz="2200" dirty="0" err="1">
                <a:solidFill>
                  <a:schemeClr val="bg1"/>
                </a:solidFill>
              </a:rPr>
              <a:t>si</a:t>
            </a:r>
            <a:r>
              <a:rPr lang="pl-PL" sz="2200" dirty="0" smtClean="0">
                <a:solidFill>
                  <a:schemeClr val="bg1"/>
                </a:solidFill>
              </a:rPr>
              <a:t>ę od poszkodowanego ! ! !</a:t>
            </a:r>
          </a:p>
          <a:p>
            <a:pPr marL="0" indent="0">
              <a:spcBef>
                <a:spcPts val="797"/>
              </a:spcBef>
              <a:buNone/>
              <a:tabLst>
                <a:tab pos="825316" algn="l"/>
                <a:tab pos="1650629" algn="l"/>
                <a:tab pos="2475948" algn="l"/>
                <a:tab pos="3301262" algn="l"/>
                <a:tab pos="4126579" algn="l"/>
              </a:tabLst>
            </a:pPr>
            <a:endParaRPr lang="pl-PL" sz="2200" dirty="0" smtClean="0">
              <a:solidFill>
                <a:schemeClr val="bg1"/>
              </a:solidFill>
            </a:endParaRPr>
          </a:p>
          <a:p>
            <a:pPr marL="0" indent="0">
              <a:spcBef>
                <a:spcPts val="797"/>
              </a:spcBef>
              <a:buNone/>
              <a:tabLst>
                <a:tab pos="825316" algn="l"/>
                <a:tab pos="1650629" algn="l"/>
                <a:tab pos="2475948" algn="l"/>
                <a:tab pos="3301262" algn="l"/>
                <a:tab pos="4126579" algn="l"/>
              </a:tabLst>
            </a:pPr>
            <a:r>
              <a:rPr lang="pl-PL" sz="2200" dirty="0" smtClean="0">
                <a:solidFill>
                  <a:schemeClr val="bg1"/>
                </a:solidFill>
              </a:rPr>
              <a:t>Upewnij się, że Ty sam lub świadkowie </a:t>
            </a:r>
            <a:br>
              <a:rPr lang="pl-PL" sz="2200" dirty="0" smtClean="0">
                <a:solidFill>
                  <a:schemeClr val="bg1"/>
                </a:solidFill>
              </a:rPr>
            </a:br>
            <a:r>
              <a:rPr lang="pl-PL" sz="2200" dirty="0" smtClean="0">
                <a:solidFill>
                  <a:schemeClr val="bg1"/>
                </a:solidFill>
              </a:rPr>
              <a:t>nie dotykają poszkodowanego</a:t>
            </a:r>
          </a:p>
          <a:p>
            <a:pPr>
              <a:spcBef>
                <a:spcPts val="797"/>
              </a:spcBef>
              <a:tabLst>
                <a:tab pos="825316" algn="l"/>
                <a:tab pos="1650629" algn="l"/>
                <a:tab pos="2475948" algn="l"/>
                <a:tab pos="3301262" algn="l"/>
                <a:tab pos="4126579" algn="l"/>
              </a:tabLst>
            </a:pPr>
            <a:endParaRPr lang="pl-PL" sz="2200" dirty="0">
              <a:solidFill>
                <a:schemeClr val="bg1"/>
              </a:solidFill>
            </a:endParaRPr>
          </a:p>
          <a:p>
            <a:pPr marL="0" indent="0">
              <a:spcBef>
                <a:spcPts val="797"/>
              </a:spcBef>
              <a:buNone/>
              <a:tabLst>
                <a:tab pos="825316" algn="l"/>
                <a:tab pos="1650629" algn="l"/>
                <a:tab pos="2475948" algn="l"/>
                <a:tab pos="3301262" algn="l"/>
                <a:tab pos="4126579" algn="l"/>
              </a:tabLst>
            </a:pPr>
            <a:r>
              <a:rPr lang="pl-PL" sz="2200" dirty="0" smtClean="0">
                <a:solidFill>
                  <a:schemeClr val="bg1"/>
                </a:solidFill>
              </a:rPr>
              <a:t>Naciśnij migający przycisk </a:t>
            </a:r>
            <a:br>
              <a:rPr lang="pl-PL" sz="2200" dirty="0" smtClean="0">
                <a:solidFill>
                  <a:schemeClr val="bg1"/>
                </a:solidFill>
              </a:rPr>
            </a:br>
            <a:r>
              <a:rPr lang="pl-PL" sz="2200" dirty="0" smtClean="0">
                <a:solidFill>
                  <a:schemeClr val="bg1"/>
                </a:solidFill>
              </a:rPr>
              <a:t>- w</a:t>
            </a:r>
            <a:r>
              <a:rPr lang="en-GB" sz="2200" dirty="0" smtClean="0">
                <a:solidFill>
                  <a:schemeClr val="bg1"/>
                </a:solidFill>
              </a:rPr>
              <a:t>ykonaj </a:t>
            </a:r>
            <a:r>
              <a:rPr lang="en-GB" sz="2200" dirty="0">
                <a:solidFill>
                  <a:schemeClr val="bg1"/>
                </a:solidFill>
              </a:rPr>
              <a:t>defibrylację</a:t>
            </a:r>
            <a:r>
              <a:rPr lang="pl-PL" sz="2200" dirty="0">
                <a:solidFill>
                  <a:schemeClr val="bg1"/>
                </a:solidFill>
              </a:rPr>
              <a:t>.</a:t>
            </a:r>
            <a:endParaRPr lang="en-GB" sz="2200" dirty="0">
              <a:solidFill>
                <a:schemeClr val="bg1"/>
              </a:solidFill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B0C63-700B-475C-9A28-6F7BDF82BAAB}" type="slidenum">
              <a:rPr lang="pl-PL" smtClean="0"/>
              <a:pPr/>
              <a:t>34</a:t>
            </a:fld>
            <a:endParaRPr lang="pl-PL"/>
          </a:p>
        </p:txBody>
      </p:sp>
      <p:grpSp>
        <p:nvGrpSpPr>
          <p:cNvPr id="9" name="Grupa 21"/>
          <p:cNvGrpSpPr/>
          <p:nvPr/>
        </p:nvGrpSpPr>
        <p:grpSpPr>
          <a:xfrm>
            <a:off x="0" y="248642"/>
            <a:ext cx="12192000" cy="1003680"/>
            <a:chOff x="527903" y="13210"/>
            <a:chExt cx="8996411" cy="1003680"/>
          </a:xfrm>
          <a:solidFill>
            <a:srgbClr val="00B050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0" name="Prostokąt zaokrąglony 22"/>
            <p:cNvSpPr/>
            <p:nvPr/>
          </p:nvSpPr>
          <p:spPr>
            <a:xfrm>
              <a:off x="527903" y="13210"/>
              <a:ext cx="8996411" cy="1003680"/>
            </a:xfrm>
            <a:prstGeom prst="roundRect">
              <a:avLst/>
            </a:prstGeom>
            <a:grpFill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</p:sp>
        <p:sp>
          <p:nvSpPr>
            <p:cNvPr id="11" name="Prostokąt 23"/>
            <p:cNvSpPr/>
            <p:nvPr/>
          </p:nvSpPr>
          <p:spPr>
            <a:xfrm>
              <a:off x="576899" y="62206"/>
              <a:ext cx="8898419" cy="905688"/>
            </a:xfrm>
            <a:prstGeom prst="rect">
              <a:avLst/>
            </a:prstGeom>
            <a:grpFill/>
            <a:effectLst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279622" tIns="0" rIns="279622" bIns="0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3600" b="1" dirty="0">
                  <a:latin typeface="Tahoma" pitchFamily="34" charset="0"/>
                  <a:cs typeface="Tahoma" pitchFamily="34" charset="0"/>
                </a:rPr>
                <a:t>DEFIBRYLACJA ZALECANA</a:t>
              </a:r>
            </a:p>
          </p:txBody>
        </p:sp>
      </p:grpSp>
      <p:sp>
        <p:nvSpPr>
          <p:cNvPr id="12" name="Prostokąt 11"/>
          <p:cNvSpPr/>
          <p:nvPr/>
        </p:nvSpPr>
        <p:spPr>
          <a:xfrm>
            <a:off x="156440" y="6001555"/>
            <a:ext cx="2831459" cy="734096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32840" name="Picture 8" descr="pierwsza_pomoc_08"/>
          <p:cNvPicPr>
            <a:picLocks noChangeAspect="1" noChangeArrowheads="1"/>
          </p:cNvPicPr>
          <p:nvPr/>
        </p:nvPicPr>
        <p:blipFill rotWithShape="1">
          <a:blip r:embed="rId4" cstate="print"/>
          <a:srcRect l="1955" r="13011" b="2787"/>
          <a:stretch/>
        </p:blipFill>
        <p:spPr bwMode="auto">
          <a:xfrm>
            <a:off x="66401" y="750484"/>
            <a:ext cx="5518036" cy="5970993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xmlns="" val="13924605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83" name="Text Box 3"/>
          <p:cNvSpPr txBox="1">
            <a:spLocks noChangeArrowheads="1"/>
          </p:cNvSpPr>
          <p:nvPr/>
        </p:nvSpPr>
        <p:spPr bwMode="auto">
          <a:xfrm>
            <a:off x="7056968" y="1989139"/>
            <a:ext cx="2495551" cy="366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104251" tIns="52125" rIns="104251" bIns="52125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l-PL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634890" name="Picture 10" descr="pierwsza_pomoc_11a"/>
          <p:cNvPicPr>
            <a:picLocks noChangeAspect="1" noChangeArrowheads="1"/>
          </p:cNvPicPr>
          <p:nvPr/>
        </p:nvPicPr>
        <p:blipFill rotWithShape="1">
          <a:blip r:embed="rId3" cstate="print"/>
          <a:srcRect l="6230" t="2625" r="10513" b="10585"/>
          <a:stretch/>
        </p:blipFill>
        <p:spPr bwMode="auto">
          <a:xfrm>
            <a:off x="-19325" y="-63299"/>
            <a:ext cx="6115325" cy="6033787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634891" name="Picture 11" descr="pierwsza_pomoc_11b"/>
          <p:cNvPicPr>
            <a:picLocks noChangeAspect="1" noChangeArrowheads="1"/>
          </p:cNvPicPr>
          <p:nvPr/>
        </p:nvPicPr>
        <p:blipFill rotWithShape="1">
          <a:blip r:embed="rId4" cstate="print"/>
          <a:srcRect l="17091" t="19865" r="15193" b="22901"/>
          <a:stretch/>
        </p:blipFill>
        <p:spPr bwMode="auto">
          <a:xfrm>
            <a:off x="6017121" y="266702"/>
            <a:ext cx="6061988" cy="5605991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grpSp>
        <p:nvGrpSpPr>
          <p:cNvPr id="10" name="Grupa 21"/>
          <p:cNvGrpSpPr/>
          <p:nvPr/>
        </p:nvGrpSpPr>
        <p:grpSpPr>
          <a:xfrm>
            <a:off x="0" y="1512172"/>
            <a:ext cx="12192000" cy="1224612"/>
            <a:chOff x="527903" y="13210"/>
            <a:chExt cx="8996411" cy="1003680"/>
          </a:xfrm>
          <a:solidFill>
            <a:srgbClr val="00B050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1" name="Prostokąt 23"/>
            <p:cNvSpPr/>
            <p:nvPr/>
          </p:nvSpPr>
          <p:spPr>
            <a:xfrm>
              <a:off x="576899" y="62206"/>
              <a:ext cx="8898419" cy="905688"/>
            </a:xfrm>
            <a:prstGeom prst="rect">
              <a:avLst/>
            </a:prstGeom>
            <a:grpFill/>
            <a:effectLst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279622" tIns="0" rIns="279622" bIns="0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3600" b="1" dirty="0">
                  <a:latin typeface="Tahoma" pitchFamily="34" charset="0"/>
                  <a:cs typeface="Tahoma" pitchFamily="34" charset="0"/>
                </a:rPr>
                <a:t>PO  WYKONANIU DEFIBRYLACJI POSTĘPUJ ZGODNIE Z POLECENIAMI AED</a:t>
              </a:r>
            </a:p>
          </p:txBody>
        </p:sp>
        <p:sp>
          <p:nvSpPr>
            <p:cNvPr id="12" name="Prostokąt zaokrąglony 22"/>
            <p:cNvSpPr/>
            <p:nvPr/>
          </p:nvSpPr>
          <p:spPr>
            <a:xfrm>
              <a:off x="527903" y="13210"/>
              <a:ext cx="8996411" cy="1003680"/>
            </a:xfrm>
            <a:prstGeom prst="roundRect">
              <a:avLst/>
            </a:prstGeom>
            <a:grpFill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</p:sp>
      </p:grpSp>
      <p:sp>
        <p:nvSpPr>
          <p:cNvPr id="634884" name="Rectangle 4"/>
          <p:cNvSpPr>
            <a:spLocks noChangeArrowheads="1"/>
          </p:cNvSpPr>
          <p:nvPr/>
        </p:nvSpPr>
        <p:spPr bwMode="auto">
          <a:xfrm>
            <a:off x="2604810" y="5480745"/>
            <a:ext cx="6947709" cy="53864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102608" tIns="53357" rIns="102608" bIns="53357">
            <a:spAutoFit/>
          </a:bodyPr>
          <a:lstStyle/>
          <a:p>
            <a:pPr algn="ctr">
              <a:tabLst>
                <a:tab pos="0" algn="l"/>
                <a:tab pos="1042504" algn="l"/>
                <a:tab pos="2085008" algn="l"/>
                <a:tab pos="3127512" algn="l"/>
                <a:tab pos="4170015" algn="l"/>
                <a:tab pos="5212520" algn="l"/>
                <a:tab pos="6255024" algn="l"/>
                <a:tab pos="7297529" algn="l"/>
                <a:tab pos="8340032" algn="l"/>
                <a:tab pos="9382536" algn="l"/>
                <a:tab pos="10425041" algn="l"/>
                <a:tab pos="11467543" algn="l"/>
              </a:tabLst>
            </a:pPr>
            <a:r>
              <a:rPr lang="en-GB" dirty="0">
                <a:solidFill>
                  <a:srgbClr val="365F9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GB" sz="2200" dirty="0">
                <a:solidFill>
                  <a:srgbClr val="365F9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pl-PL" sz="2200" dirty="0" smtClean="0">
                <a:solidFill>
                  <a:srgbClr val="365F9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200" dirty="0" smtClean="0">
                <a:solidFill>
                  <a:srgbClr val="365F9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l-PL" sz="2800" b="1" dirty="0" smtClean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ROZPOCZNIJ RESUSCYTACJĘ</a:t>
            </a:r>
            <a:endParaRPr lang="en-GB" sz="2200" b="1" dirty="0">
              <a:solidFill>
                <a:schemeClr val="accent5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156440" y="6001555"/>
            <a:ext cx="2831459" cy="734096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7083842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88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B0C63-700B-475C-9A28-6F7BDF82BAAB}" type="slidenum">
              <a:rPr lang="pl-PL" smtClean="0"/>
              <a:pPr/>
              <a:t>36</a:t>
            </a:fld>
            <a:endParaRPr lang="pl-PL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2" cstate="print"/>
          <a:srcRect b="28948"/>
          <a:stretch/>
        </p:blipFill>
        <p:spPr>
          <a:xfrm>
            <a:off x="-160020" y="1"/>
            <a:ext cx="12512040" cy="6858000"/>
          </a:xfrm>
          <a:prstGeom prst="rect">
            <a:avLst/>
          </a:prstGeom>
          <a:ln>
            <a:noFill/>
          </a:ln>
          <a:effectLst/>
          <a:scene3d>
            <a:camera prst="obliqueTopRight"/>
            <a:lightRig rig="threePt" dir="t"/>
          </a:scene3d>
        </p:spPr>
      </p:pic>
      <p:grpSp>
        <p:nvGrpSpPr>
          <p:cNvPr id="3" name="Grupa 21"/>
          <p:cNvGrpSpPr/>
          <p:nvPr/>
        </p:nvGrpSpPr>
        <p:grpSpPr>
          <a:xfrm>
            <a:off x="0" y="2676336"/>
            <a:ext cx="12192000" cy="1003680"/>
            <a:chOff x="527903" y="13210"/>
            <a:chExt cx="8996411" cy="1003680"/>
          </a:xfrm>
          <a:solidFill>
            <a:srgbClr val="00B050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4" name="Prostokąt zaokrąglony 22"/>
            <p:cNvSpPr/>
            <p:nvPr/>
          </p:nvSpPr>
          <p:spPr>
            <a:xfrm>
              <a:off x="527903" y="13210"/>
              <a:ext cx="8996411" cy="1003680"/>
            </a:xfrm>
            <a:prstGeom prst="roundRect">
              <a:avLst/>
            </a:prstGeom>
            <a:grpFill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</p:sp>
        <p:sp>
          <p:nvSpPr>
            <p:cNvPr id="5" name="Prostokąt 23"/>
            <p:cNvSpPr/>
            <p:nvPr/>
          </p:nvSpPr>
          <p:spPr>
            <a:xfrm>
              <a:off x="576899" y="62206"/>
              <a:ext cx="8898419" cy="905688"/>
            </a:xfrm>
            <a:prstGeom prst="rect">
              <a:avLst/>
            </a:prstGeom>
            <a:grpFill/>
            <a:effectLst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279622" tIns="0" rIns="279622" bIns="0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3600" b="1" dirty="0" smtClean="0">
                  <a:latin typeface="Tahoma" pitchFamily="34" charset="0"/>
                  <a:cs typeface="Tahoma" pitchFamily="34" charset="0"/>
                </a:rPr>
                <a:t>DEFIBRYLACJA   NIE  ZALECANA</a:t>
              </a:r>
              <a:endParaRPr lang="pl-PL" sz="3600" b="1" dirty="0">
                <a:latin typeface="Tahoma" pitchFamily="34" charset="0"/>
                <a:cs typeface="Tahom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414088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B0C63-700B-475C-9A28-6F7BDF82BAAB}" type="slidenum">
              <a:rPr lang="pl-PL" smtClean="0"/>
              <a:pPr/>
              <a:t>37</a:t>
            </a:fld>
            <a:endParaRPr lang="pl-PL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6657975" y="2761872"/>
            <a:ext cx="5210396" cy="2291953"/>
          </a:xfrm>
          <a:prstGeom prst="rect">
            <a:avLst/>
          </a:prstGeom>
          <a:ln/>
        </p:spPr>
        <p:txBody>
          <a:bodyPr lIns="102608" tIns="53357" rIns="102608" bIns="53357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797"/>
              </a:spcBef>
              <a:buNone/>
              <a:tabLst>
                <a:tab pos="825316" algn="l"/>
                <a:tab pos="1650629" algn="l"/>
                <a:tab pos="2475948" algn="l"/>
                <a:tab pos="3301262" algn="l"/>
                <a:tab pos="4126579" algn="l"/>
              </a:tabLst>
            </a:pPr>
            <a:r>
              <a:rPr lang="en-GB" sz="2200" dirty="0" smtClean="0">
                <a:solidFill>
                  <a:schemeClr val="accent5">
                    <a:lumMod val="50000"/>
                  </a:schemeClr>
                </a:solidFill>
              </a:rPr>
              <a:t>Odsu</a:t>
            </a:r>
            <a:r>
              <a:rPr lang="pl-PL" sz="2200" dirty="0">
                <a:solidFill>
                  <a:schemeClr val="accent5">
                    <a:lumMod val="50000"/>
                  </a:schemeClr>
                </a:solidFill>
              </a:rPr>
              <a:t>ń</a:t>
            </a:r>
            <a:r>
              <a:rPr lang="en-GB" sz="2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200" dirty="0" err="1">
                <a:solidFill>
                  <a:schemeClr val="accent5">
                    <a:lumMod val="50000"/>
                  </a:schemeClr>
                </a:solidFill>
              </a:rPr>
              <a:t>si</a:t>
            </a:r>
            <a:r>
              <a:rPr lang="pl-PL" sz="2200" dirty="0">
                <a:solidFill>
                  <a:schemeClr val="accent5">
                    <a:lumMod val="50000"/>
                  </a:schemeClr>
                </a:solidFill>
              </a:rPr>
              <a:t>ę od poszkodowanego </a:t>
            </a:r>
            <a:endParaRPr lang="pl-PL" sz="22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spcBef>
                <a:spcPts val="797"/>
              </a:spcBef>
              <a:buNone/>
              <a:tabLst>
                <a:tab pos="825316" algn="l"/>
                <a:tab pos="1650629" algn="l"/>
                <a:tab pos="2475948" algn="l"/>
                <a:tab pos="3301262" algn="l"/>
                <a:tab pos="4126579" algn="l"/>
              </a:tabLst>
            </a:pPr>
            <a:endParaRPr lang="pl-PL" sz="22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lnSpc>
                <a:spcPct val="110000"/>
              </a:lnSpc>
              <a:spcBef>
                <a:spcPts val="797"/>
              </a:spcBef>
              <a:buNone/>
              <a:tabLst>
                <a:tab pos="825316" algn="l"/>
                <a:tab pos="1650629" algn="l"/>
                <a:tab pos="2475948" algn="l"/>
                <a:tab pos="3301262" algn="l"/>
                <a:tab pos="4126579" algn="l"/>
              </a:tabLst>
            </a:pPr>
            <a:r>
              <a:rPr lang="pl-PL" sz="2200" dirty="0" smtClean="0">
                <a:solidFill>
                  <a:schemeClr val="accent5">
                    <a:lumMod val="50000"/>
                  </a:schemeClr>
                </a:solidFill>
              </a:rPr>
              <a:t>Upewnij się, że Ty sam lub świadkowie </a:t>
            </a:r>
            <a:br>
              <a:rPr lang="pl-PL" sz="2200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pl-PL" sz="2200" dirty="0" smtClean="0">
                <a:solidFill>
                  <a:schemeClr val="accent5">
                    <a:lumMod val="50000"/>
                  </a:schemeClr>
                </a:solidFill>
              </a:rPr>
              <a:t>nie dotykają poszkodowanego w trakcie analizy rytmu serca</a:t>
            </a:r>
          </a:p>
          <a:p>
            <a:pPr marL="0" indent="0">
              <a:spcBef>
                <a:spcPts val="797"/>
              </a:spcBef>
              <a:buFont typeface="Arial" panose="020B0604020202020204" pitchFamily="34" charset="0"/>
              <a:buNone/>
              <a:tabLst>
                <a:tab pos="825316" algn="l"/>
                <a:tab pos="1650629" algn="l"/>
                <a:tab pos="2475948" algn="l"/>
                <a:tab pos="3301262" algn="l"/>
                <a:tab pos="4126579" algn="l"/>
              </a:tabLst>
            </a:pPr>
            <a:endParaRPr lang="pl-PL" sz="2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156440" y="6001555"/>
            <a:ext cx="2831459" cy="734096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30791" name="Picture 7" descr="pierwsza_pomoc_13"/>
          <p:cNvPicPr>
            <a:picLocks noChangeAspect="1" noChangeArrowheads="1"/>
          </p:cNvPicPr>
          <p:nvPr/>
        </p:nvPicPr>
        <p:blipFill rotWithShape="1">
          <a:blip r:embed="rId3" cstate="print"/>
          <a:srcRect l="4246" r="11387" b="10657"/>
          <a:stretch/>
        </p:blipFill>
        <p:spPr bwMode="auto">
          <a:xfrm>
            <a:off x="129906" y="178162"/>
            <a:ext cx="6528071" cy="6543315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grpSp>
        <p:nvGrpSpPr>
          <p:cNvPr id="7" name="Grupa 21"/>
          <p:cNvGrpSpPr/>
          <p:nvPr/>
        </p:nvGrpSpPr>
        <p:grpSpPr>
          <a:xfrm>
            <a:off x="0" y="178160"/>
            <a:ext cx="12192000" cy="1178430"/>
            <a:chOff x="527903" y="13210"/>
            <a:chExt cx="8996411" cy="1003680"/>
          </a:xfrm>
          <a:solidFill>
            <a:srgbClr val="00B050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8" name="Prostokąt zaokrąglony 22"/>
            <p:cNvSpPr/>
            <p:nvPr/>
          </p:nvSpPr>
          <p:spPr>
            <a:xfrm>
              <a:off x="527903" y="13210"/>
              <a:ext cx="8996411" cy="1003680"/>
            </a:xfrm>
            <a:prstGeom prst="roundRect">
              <a:avLst/>
            </a:prstGeom>
            <a:grpFill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</p:sp>
        <p:sp>
          <p:nvSpPr>
            <p:cNvPr id="9" name="Prostokąt 23"/>
            <p:cNvSpPr/>
            <p:nvPr/>
          </p:nvSpPr>
          <p:spPr>
            <a:xfrm>
              <a:off x="576899" y="62206"/>
              <a:ext cx="8898419" cy="905688"/>
            </a:xfrm>
            <a:prstGeom prst="rect">
              <a:avLst/>
            </a:prstGeom>
            <a:grpFill/>
            <a:effectLst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279622" tIns="0" rIns="279622" bIns="0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3600" b="1" dirty="0">
                  <a:latin typeface="Tahoma" pitchFamily="34" charset="0"/>
                  <a:cs typeface="Tahoma" pitchFamily="34" charset="0"/>
                </a:rPr>
                <a:t>ANALIZA RYTMU – NIE DOTYKAJ POSZKODOWANEGO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37468094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B0C63-700B-475C-9A28-6F7BDF82BAAB}" type="slidenum">
              <a:rPr lang="pl-PL" smtClean="0"/>
              <a:pPr/>
              <a:t>38</a:t>
            </a:fld>
            <a:endParaRPr lang="pl-PL"/>
          </a:p>
        </p:txBody>
      </p:sp>
      <p:sp>
        <p:nvSpPr>
          <p:cNvPr id="13" name="Prostokąt 12"/>
          <p:cNvSpPr/>
          <p:nvPr/>
        </p:nvSpPr>
        <p:spPr>
          <a:xfrm>
            <a:off x="156440" y="6001555"/>
            <a:ext cx="2831459" cy="734096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050" name="Picture 2" descr="http://www.defibshop.com.au/wp-content/uploads/2014/02/fully-automatic-AED-Plu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565" r="7522"/>
          <a:stretch/>
        </p:blipFill>
        <p:spPr bwMode="auto">
          <a:xfrm>
            <a:off x="-104714" y="0"/>
            <a:ext cx="11662159" cy="69514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upa 21"/>
          <p:cNvGrpSpPr/>
          <p:nvPr/>
        </p:nvGrpSpPr>
        <p:grpSpPr>
          <a:xfrm>
            <a:off x="0" y="2629634"/>
            <a:ext cx="12192000" cy="1003680"/>
            <a:chOff x="527903" y="13210"/>
            <a:chExt cx="8996411" cy="1003680"/>
          </a:xfrm>
          <a:solidFill>
            <a:srgbClr val="00B050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9" name="Prostokąt zaokrąglony 22"/>
            <p:cNvSpPr/>
            <p:nvPr/>
          </p:nvSpPr>
          <p:spPr>
            <a:xfrm>
              <a:off x="527903" y="13210"/>
              <a:ext cx="8996411" cy="1003680"/>
            </a:xfrm>
            <a:prstGeom prst="roundRect">
              <a:avLst/>
            </a:prstGeom>
            <a:grpFill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</p:sp>
        <p:sp>
          <p:nvSpPr>
            <p:cNvPr id="10" name="Prostokąt 23"/>
            <p:cNvSpPr/>
            <p:nvPr/>
          </p:nvSpPr>
          <p:spPr>
            <a:xfrm>
              <a:off x="576899" y="62206"/>
              <a:ext cx="8898419" cy="905688"/>
            </a:xfrm>
            <a:prstGeom prst="rect">
              <a:avLst/>
            </a:prstGeom>
            <a:grpFill/>
            <a:effectLst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279622" tIns="0" rIns="279622" bIns="0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5400" b="1" dirty="0" smtClean="0">
                  <a:latin typeface="Tahoma" pitchFamily="34" charset="0"/>
                  <a:cs typeface="Tahoma" pitchFamily="34" charset="0"/>
                </a:rPr>
                <a:t>DEFIBRYLACJA NIE ZALECANA</a:t>
              </a:r>
              <a:endParaRPr lang="pl-PL" sz="5400" b="1" kern="1200" dirty="0">
                <a:effectLst/>
                <a:latin typeface="Tahoma" pitchFamily="34" charset="0"/>
                <a:cs typeface="Tahom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7476519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83" name="Text Box 3"/>
          <p:cNvSpPr txBox="1">
            <a:spLocks noChangeArrowheads="1"/>
          </p:cNvSpPr>
          <p:nvPr/>
        </p:nvSpPr>
        <p:spPr bwMode="auto">
          <a:xfrm>
            <a:off x="7056968" y="1989139"/>
            <a:ext cx="2495551" cy="366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104251" tIns="52125" rIns="104251" bIns="52125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l-PL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634890" name="Picture 10" descr="pierwsza_pomoc_11a"/>
          <p:cNvPicPr>
            <a:picLocks noChangeAspect="1" noChangeArrowheads="1"/>
          </p:cNvPicPr>
          <p:nvPr/>
        </p:nvPicPr>
        <p:blipFill rotWithShape="1">
          <a:blip r:embed="rId3" cstate="print"/>
          <a:srcRect l="6230" t="2625" r="10513" b="10585"/>
          <a:stretch/>
        </p:blipFill>
        <p:spPr bwMode="auto">
          <a:xfrm>
            <a:off x="-115501" y="159858"/>
            <a:ext cx="6115325" cy="6033787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634891" name="Picture 11" descr="pierwsza_pomoc_11b"/>
          <p:cNvPicPr>
            <a:picLocks noChangeAspect="1" noChangeArrowheads="1"/>
          </p:cNvPicPr>
          <p:nvPr/>
        </p:nvPicPr>
        <p:blipFill rotWithShape="1">
          <a:blip r:embed="rId4" cstate="print"/>
          <a:srcRect l="17091" t="19865" r="15193" b="22901"/>
          <a:stretch/>
        </p:blipFill>
        <p:spPr bwMode="auto">
          <a:xfrm>
            <a:off x="5681483" y="815192"/>
            <a:ext cx="6444119" cy="5155296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B0C63-700B-475C-9A28-6F7BDF82BAAB}" type="slidenum">
              <a:rPr lang="pl-PL" smtClean="0"/>
              <a:pPr/>
              <a:t>39</a:t>
            </a:fld>
            <a:endParaRPr lang="pl-PL"/>
          </a:p>
        </p:txBody>
      </p:sp>
      <p:grpSp>
        <p:nvGrpSpPr>
          <p:cNvPr id="10" name="Grupa 21"/>
          <p:cNvGrpSpPr/>
          <p:nvPr/>
        </p:nvGrpSpPr>
        <p:grpSpPr>
          <a:xfrm>
            <a:off x="0" y="1512172"/>
            <a:ext cx="12192000" cy="1224612"/>
            <a:chOff x="527903" y="13210"/>
            <a:chExt cx="8996411" cy="1003680"/>
          </a:xfrm>
          <a:solidFill>
            <a:srgbClr val="00B050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1" name="Prostokąt 23"/>
            <p:cNvSpPr/>
            <p:nvPr/>
          </p:nvSpPr>
          <p:spPr>
            <a:xfrm>
              <a:off x="576899" y="62206"/>
              <a:ext cx="8898419" cy="905688"/>
            </a:xfrm>
            <a:prstGeom prst="rect">
              <a:avLst/>
            </a:prstGeom>
            <a:grpFill/>
            <a:effectLst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279622" tIns="0" rIns="279622" bIns="0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3600" b="1" dirty="0" smtClean="0">
                  <a:latin typeface="Tahoma" pitchFamily="34" charset="0"/>
                  <a:cs typeface="Tahoma" pitchFamily="34" charset="0"/>
                </a:rPr>
                <a:t>DEFIBRYLACJA NIE ZALECANA</a:t>
              </a:r>
              <a:br>
                <a:rPr lang="pl-PL" sz="3600" b="1" dirty="0" smtClean="0">
                  <a:latin typeface="Tahoma" pitchFamily="34" charset="0"/>
                  <a:cs typeface="Tahoma" pitchFamily="34" charset="0"/>
                </a:rPr>
              </a:br>
              <a:r>
                <a:rPr lang="pl-PL" sz="3600" b="1" dirty="0" smtClean="0">
                  <a:latin typeface="Tahoma" pitchFamily="34" charset="0"/>
                  <a:cs typeface="Tahoma" pitchFamily="34" charset="0"/>
                </a:rPr>
                <a:t>POSTĘPUJ </a:t>
              </a:r>
              <a:r>
                <a:rPr lang="pl-PL" sz="3600" b="1" dirty="0">
                  <a:latin typeface="Tahoma" pitchFamily="34" charset="0"/>
                  <a:cs typeface="Tahoma" pitchFamily="34" charset="0"/>
                </a:rPr>
                <a:t>ZGODNIE Z POLECENIAMI AED</a:t>
              </a:r>
            </a:p>
          </p:txBody>
        </p:sp>
        <p:sp>
          <p:nvSpPr>
            <p:cNvPr id="12" name="Prostokąt zaokrąglony 22"/>
            <p:cNvSpPr/>
            <p:nvPr/>
          </p:nvSpPr>
          <p:spPr>
            <a:xfrm>
              <a:off x="527903" y="13210"/>
              <a:ext cx="8996411" cy="1003680"/>
            </a:xfrm>
            <a:prstGeom prst="roundRect">
              <a:avLst/>
            </a:prstGeom>
            <a:grpFill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</p:sp>
      </p:grpSp>
      <p:sp>
        <p:nvSpPr>
          <p:cNvPr id="634884" name="Rectangle 4"/>
          <p:cNvSpPr>
            <a:spLocks noChangeArrowheads="1"/>
          </p:cNvSpPr>
          <p:nvPr/>
        </p:nvSpPr>
        <p:spPr bwMode="auto">
          <a:xfrm>
            <a:off x="3110691" y="5970489"/>
            <a:ext cx="5719875" cy="44631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102608" tIns="53357" rIns="102608" bIns="53357">
            <a:spAutoFit/>
          </a:bodyPr>
          <a:lstStyle/>
          <a:p>
            <a:pPr algn="ctr">
              <a:tabLst>
                <a:tab pos="0" algn="l"/>
                <a:tab pos="1042504" algn="l"/>
                <a:tab pos="2085008" algn="l"/>
                <a:tab pos="3127512" algn="l"/>
                <a:tab pos="4170015" algn="l"/>
                <a:tab pos="5212520" algn="l"/>
                <a:tab pos="6255024" algn="l"/>
                <a:tab pos="7297529" algn="l"/>
                <a:tab pos="8340032" algn="l"/>
                <a:tab pos="9382536" algn="l"/>
                <a:tab pos="10425041" algn="l"/>
                <a:tab pos="11467543" algn="l"/>
              </a:tabLst>
            </a:pPr>
            <a:r>
              <a:rPr lang="en-GB" dirty="0">
                <a:solidFill>
                  <a:srgbClr val="365F9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GB" sz="2200" dirty="0">
                <a:solidFill>
                  <a:srgbClr val="365F9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pl-PL" sz="2200" dirty="0" smtClean="0">
                <a:solidFill>
                  <a:srgbClr val="365F9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200" dirty="0" smtClean="0">
                <a:solidFill>
                  <a:srgbClr val="365F9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l-PL" sz="2200" b="1" dirty="0" smtClean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ROZPOCZNIJ RESUSCYTACJĘ</a:t>
            </a:r>
            <a:endParaRPr lang="en-GB" sz="2200" b="1" dirty="0">
              <a:solidFill>
                <a:schemeClr val="accent5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Prostokąt 13"/>
          <p:cNvSpPr/>
          <p:nvPr/>
        </p:nvSpPr>
        <p:spPr>
          <a:xfrm>
            <a:off x="156440" y="6001555"/>
            <a:ext cx="2831459" cy="734096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5001353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88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justenergyfoundation.com/portals/0/Images/charity-grants-funding.pn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639"/>
          <a:stretch/>
        </p:blipFill>
        <p:spPr bwMode="auto">
          <a:xfrm>
            <a:off x="-1" y="0"/>
            <a:ext cx="80879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/>
          <p:cNvSpPr/>
          <p:nvPr/>
        </p:nvSpPr>
        <p:spPr>
          <a:xfrm>
            <a:off x="1618530" y="3198167"/>
            <a:ext cx="8865312" cy="461665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pl-PL" sz="2400" dirty="0" smtClean="0">
                <a:ln w="95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002957"/>
                </a:solidFill>
                <a:latin typeface="Arial Black" panose="020B0A04020102020204" pitchFamily="34" charset="0"/>
              </a:rPr>
              <a:t>03.12.1947 – pierwsza defibrylacja ludzkiego serca </a:t>
            </a:r>
            <a:endParaRPr lang="pl-PL" sz="2400" cap="none" spc="0" dirty="0">
              <a:ln w="9525">
                <a:solidFill>
                  <a:schemeClr val="accent5">
                    <a:lumMod val="75000"/>
                  </a:schemeClr>
                </a:solidFill>
                <a:prstDash val="solid"/>
              </a:ln>
              <a:solidFill>
                <a:srgbClr val="002957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0502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>
          <a:xfrm>
            <a:off x="8278091" y="6261362"/>
            <a:ext cx="2743200" cy="365125"/>
          </a:xfrm>
        </p:spPr>
        <p:txBody>
          <a:bodyPr/>
          <a:lstStyle/>
          <a:p>
            <a:fld id="{C6BB0C63-700B-475C-9A28-6F7BDF82BAAB}" type="slidenum">
              <a:rPr lang="pl-PL" smtClean="0"/>
              <a:pPr/>
              <a:t>40</a:t>
            </a:fld>
            <a:endParaRPr lang="pl-PL"/>
          </a:p>
        </p:txBody>
      </p:sp>
      <p:sp>
        <p:nvSpPr>
          <p:cNvPr id="39" name="Rectangle 21"/>
          <p:cNvSpPr>
            <a:spLocks noChangeArrowheads="1"/>
          </p:cNvSpPr>
          <p:nvPr/>
        </p:nvSpPr>
        <p:spPr bwMode="auto">
          <a:xfrm>
            <a:off x="6271491" y="595736"/>
            <a:ext cx="5283200" cy="629998"/>
          </a:xfrm>
          <a:prstGeom prst="roundRect">
            <a:avLst/>
          </a:prstGeom>
          <a:solidFill>
            <a:srgbClr val="00B050"/>
          </a:solidFill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02608" tIns="53357" rIns="102608" bIns="53357">
            <a:spAutoFit/>
          </a:bodyPr>
          <a:lstStyle/>
          <a:p>
            <a:pPr algn="ctr">
              <a:buClr>
                <a:srgbClr val="FFFFFF"/>
              </a:buClr>
              <a:tabLst>
                <a:tab pos="0" algn="l"/>
                <a:tab pos="1042504" algn="l"/>
                <a:tab pos="2085008" algn="l"/>
                <a:tab pos="3127512" algn="l"/>
                <a:tab pos="4170015" algn="l"/>
                <a:tab pos="5212520" algn="l"/>
                <a:tab pos="6255024" algn="l"/>
                <a:tab pos="7297529" algn="l"/>
                <a:tab pos="8340032" algn="l"/>
                <a:tab pos="9382536" algn="l"/>
                <a:tab pos="10425041" algn="l"/>
                <a:tab pos="11467543" algn="l"/>
              </a:tabLst>
            </a:pPr>
            <a:r>
              <a:rPr lang="en-GB" sz="3000" b="1" dirty="0">
                <a:solidFill>
                  <a:srgbClr val="FFFFFF"/>
                </a:solidFill>
              </a:rPr>
              <a:t>Oceń </a:t>
            </a:r>
            <a:r>
              <a:rPr lang="en-GB" sz="3000" b="1" dirty="0" err="1">
                <a:solidFill>
                  <a:srgbClr val="FFFFFF"/>
                </a:solidFill>
              </a:rPr>
              <a:t>bezpieczeństwo</a:t>
            </a:r>
            <a:endParaRPr lang="en-GB" sz="3000" b="1" dirty="0">
              <a:solidFill>
                <a:srgbClr val="FFFFFF"/>
              </a:solidFill>
            </a:endParaRPr>
          </a:p>
        </p:txBody>
      </p:sp>
      <p:sp>
        <p:nvSpPr>
          <p:cNvPr id="40" name="Rectangle 28"/>
          <p:cNvSpPr>
            <a:spLocks noChangeArrowheads="1"/>
          </p:cNvSpPr>
          <p:nvPr/>
        </p:nvSpPr>
        <p:spPr bwMode="auto">
          <a:xfrm>
            <a:off x="6271491" y="5249282"/>
            <a:ext cx="5283200" cy="576000"/>
          </a:xfrm>
          <a:prstGeom prst="roundRect">
            <a:avLst/>
          </a:prstGeom>
          <a:solidFill>
            <a:srgbClr val="00B050"/>
          </a:solidFill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104251" tIns="52125" rIns="104251" bIns="52125" anchor="ctr"/>
          <a:lstStyle/>
          <a:p>
            <a:pPr algn="ctr">
              <a:buClr>
                <a:srgbClr val="FFFFFF"/>
              </a:buClr>
              <a:tabLst>
                <a:tab pos="0" algn="l"/>
                <a:tab pos="1042504" algn="l"/>
                <a:tab pos="2085008" algn="l"/>
                <a:tab pos="3127512" algn="l"/>
                <a:tab pos="4170015" algn="l"/>
                <a:tab pos="5212520" algn="l"/>
                <a:tab pos="6255024" algn="l"/>
                <a:tab pos="7297529" algn="l"/>
                <a:tab pos="8340032" algn="l"/>
                <a:tab pos="9382536" algn="l"/>
                <a:tab pos="10425041" algn="l"/>
                <a:tab pos="11467543" algn="l"/>
              </a:tabLst>
            </a:pPr>
            <a:r>
              <a:rPr lang="en-GB" b="1" dirty="0" err="1">
                <a:solidFill>
                  <a:srgbClr val="FFFFFF"/>
                </a:solidFill>
                <a:latin typeface="Arial" charset="0"/>
              </a:rPr>
              <a:t>Postępuj</a:t>
            </a:r>
            <a:r>
              <a:rPr lang="en-GB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GB" b="1" dirty="0" err="1">
                <a:solidFill>
                  <a:srgbClr val="FFFFFF"/>
                </a:solidFill>
                <a:latin typeface="Arial" charset="0"/>
              </a:rPr>
              <a:t>zgodnie</a:t>
            </a:r>
            <a:r>
              <a:rPr lang="en-GB" b="1" dirty="0">
                <a:solidFill>
                  <a:srgbClr val="FFFFFF"/>
                </a:solidFill>
                <a:latin typeface="Arial" charset="0"/>
              </a:rPr>
              <a:t> z </a:t>
            </a:r>
            <a:r>
              <a:rPr lang="en-GB" b="1" dirty="0" err="1">
                <a:solidFill>
                  <a:srgbClr val="FFFFFF"/>
                </a:solidFill>
                <a:latin typeface="Arial" charset="0"/>
              </a:rPr>
              <a:t>poleceniami</a:t>
            </a:r>
            <a:r>
              <a:rPr lang="en-GB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GB" b="1" dirty="0" err="1">
                <a:solidFill>
                  <a:srgbClr val="FFFFFF"/>
                </a:solidFill>
                <a:latin typeface="Arial" charset="0"/>
              </a:rPr>
              <a:t>głosowymi</a:t>
            </a:r>
            <a:endParaRPr lang="en-GB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1" name="Rectangle 29"/>
          <p:cNvSpPr>
            <a:spLocks noChangeArrowheads="1"/>
          </p:cNvSpPr>
          <p:nvPr/>
        </p:nvSpPr>
        <p:spPr bwMode="auto">
          <a:xfrm>
            <a:off x="6271491" y="1255488"/>
            <a:ext cx="5283200" cy="629998"/>
          </a:xfrm>
          <a:prstGeom prst="roundRect">
            <a:avLst/>
          </a:prstGeom>
          <a:solidFill>
            <a:srgbClr val="00B050"/>
          </a:solidFill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02608" tIns="53357" rIns="102608" bIns="53357">
            <a:spAutoFit/>
          </a:bodyPr>
          <a:lstStyle/>
          <a:p>
            <a:pPr algn="ctr">
              <a:buClr>
                <a:srgbClr val="FFFFFF"/>
              </a:buClr>
              <a:tabLst>
                <a:tab pos="0" algn="l"/>
                <a:tab pos="1042504" algn="l"/>
                <a:tab pos="2085008" algn="l"/>
                <a:tab pos="3127512" algn="l"/>
                <a:tab pos="4170015" algn="l"/>
                <a:tab pos="5212520" algn="l"/>
                <a:tab pos="6255024" algn="l"/>
                <a:tab pos="7297529" algn="l"/>
                <a:tab pos="8340032" algn="l"/>
                <a:tab pos="9382536" algn="l"/>
                <a:tab pos="10425041" algn="l"/>
                <a:tab pos="11467543" algn="l"/>
              </a:tabLst>
            </a:pPr>
            <a:r>
              <a:rPr lang="en-GB" sz="3000" b="1" dirty="0">
                <a:solidFill>
                  <a:srgbClr val="FFFFFF"/>
                </a:solidFill>
              </a:rPr>
              <a:t>Oceń przytomność</a:t>
            </a:r>
          </a:p>
        </p:txBody>
      </p:sp>
      <p:sp>
        <p:nvSpPr>
          <p:cNvPr id="42" name="Rectangle 30"/>
          <p:cNvSpPr>
            <a:spLocks noChangeArrowheads="1"/>
          </p:cNvSpPr>
          <p:nvPr/>
        </p:nvSpPr>
        <p:spPr bwMode="auto">
          <a:xfrm>
            <a:off x="6271491" y="1904901"/>
            <a:ext cx="5283200" cy="629998"/>
          </a:xfrm>
          <a:prstGeom prst="roundRect">
            <a:avLst/>
          </a:prstGeom>
          <a:solidFill>
            <a:srgbClr val="00B050"/>
          </a:solidFill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02608" tIns="53357" rIns="102608" bIns="53357">
            <a:spAutoFit/>
          </a:bodyPr>
          <a:lstStyle/>
          <a:p>
            <a:pPr algn="ctr">
              <a:buClr>
                <a:srgbClr val="FFFFFF"/>
              </a:buClr>
              <a:tabLst>
                <a:tab pos="0" algn="l"/>
                <a:tab pos="1042504" algn="l"/>
                <a:tab pos="2085008" algn="l"/>
                <a:tab pos="3127512" algn="l"/>
                <a:tab pos="4170015" algn="l"/>
                <a:tab pos="5212520" algn="l"/>
                <a:tab pos="6255024" algn="l"/>
                <a:tab pos="7297529" algn="l"/>
                <a:tab pos="8340032" algn="l"/>
                <a:tab pos="9382536" algn="l"/>
                <a:tab pos="10425041" algn="l"/>
                <a:tab pos="11467543" algn="l"/>
              </a:tabLst>
            </a:pPr>
            <a:r>
              <a:rPr lang="pl-PL" sz="3000" b="1" dirty="0" smtClean="0">
                <a:solidFill>
                  <a:srgbClr val="FFFFFF"/>
                </a:solidFill>
              </a:rPr>
              <a:t>Poszukaj osób do pomocy</a:t>
            </a:r>
            <a:endParaRPr lang="en-GB" sz="3000" b="1" dirty="0">
              <a:solidFill>
                <a:srgbClr val="FFFFFF"/>
              </a:solidFill>
            </a:endParaRPr>
          </a:p>
        </p:txBody>
      </p:sp>
      <p:sp>
        <p:nvSpPr>
          <p:cNvPr id="43" name="Rectangle 31"/>
          <p:cNvSpPr>
            <a:spLocks noChangeArrowheads="1"/>
          </p:cNvSpPr>
          <p:nvPr/>
        </p:nvSpPr>
        <p:spPr bwMode="auto">
          <a:xfrm>
            <a:off x="6271491" y="2597847"/>
            <a:ext cx="5283200" cy="629998"/>
          </a:xfrm>
          <a:prstGeom prst="roundRect">
            <a:avLst/>
          </a:prstGeom>
          <a:solidFill>
            <a:srgbClr val="00B050"/>
          </a:solidFill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02608" tIns="53357" rIns="102608" bIns="53357">
            <a:spAutoFit/>
          </a:bodyPr>
          <a:lstStyle/>
          <a:p>
            <a:pPr algn="ctr">
              <a:buClr>
                <a:srgbClr val="FFFFFF"/>
              </a:buClr>
              <a:tabLst>
                <a:tab pos="0" algn="l"/>
                <a:tab pos="1042504" algn="l"/>
                <a:tab pos="2085008" algn="l"/>
                <a:tab pos="3127512" algn="l"/>
                <a:tab pos="4170015" algn="l"/>
                <a:tab pos="5212520" algn="l"/>
                <a:tab pos="6255024" algn="l"/>
                <a:tab pos="7297529" algn="l"/>
                <a:tab pos="8340032" algn="l"/>
                <a:tab pos="9382536" algn="l"/>
                <a:tab pos="10425041" algn="l"/>
                <a:tab pos="11467543" algn="l"/>
              </a:tabLst>
            </a:pPr>
            <a:r>
              <a:rPr lang="en-GB" sz="3000" b="1" dirty="0" err="1">
                <a:solidFill>
                  <a:srgbClr val="FFFFFF"/>
                </a:solidFill>
              </a:rPr>
              <a:t>Udrożnij</a:t>
            </a:r>
            <a:r>
              <a:rPr lang="en-GB" sz="3000" b="1" dirty="0">
                <a:solidFill>
                  <a:srgbClr val="FFFFFF"/>
                </a:solidFill>
              </a:rPr>
              <a:t> dr. </a:t>
            </a:r>
            <a:r>
              <a:rPr lang="en-GB" sz="3000" b="1" dirty="0" err="1">
                <a:solidFill>
                  <a:srgbClr val="FFFFFF"/>
                </a:solidFill>
              </a:rPr>
              <a:t>oddechowe</a:t>
            </a:r>
            <a:endParaRPr lang="en-GB" sz="3000" b="1" dirty="0">
              <a:solidFill>
                <a:srgbClr val="FFFFFF"/>
              </a:solidFill>
            </a:endParaRPr>
          </a:p>
        </p:txBody>
      </p:sp>
      <p:sp>
        <p:nvSpPr>
          <p:cNvPr id="44" name="Rectangle 32"/>
          <p:cNvSpPr>
            <a:spLocks noChangeArrowheads="1"/>
          </p:cNvSpPr>
          <p:nvPr/>
        </p:nvSpPr>
        <p:spPr bwMode="auto">
          <a:xfrm>
            <a:off x="6271491" y="3243572"/>
            <a:ext cx="5283200" cy="629998"/>
          </a:xfrm>
          <a:prstGeom prst="roundRect">
            <a:avLst/>
          </a:prstGeom>
          <a:solidFill>
            <a:srgbClr val="00B050"/>
          </a:solidFill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02608" tIns="53357" rIns="102608" bIns="53357">
            <a:spAutoFit/>
          </a:bodyPr>
          <a:lstStyle/>
          <a:p>
            <a:pPr algn="ctr">
              <a:buClr>
                <a:srgbClr val="FFFFFF"/>
              </a:buClr>
              <a:tabLst>
                <a:tab pos="0" algn="l"/>
                <a:tab pos="1042504" algn="l"/>
                <a:tab pos="2085008" algn="l"/>
                <a:tab pos="3127512" algn="l"/>
                <a:tab pos="4170015" algn="l"/>
                <a:tab pos="5212520" algn="l"/>
                <a:tab pos="6255024" algn="l"/>
                <a:tab pos="7297529" algn="l"/>
                <a:tab pos="8340032" algn="l"/>
                <a:tab pos="9382536" algn="l"/>
                <a:tab pos="10425041" algn="l"/>
                <a:tab pos="11467543" algn="l"/>
              </a:tabLst>
            </a:pPr>
            <a:r>
              <a:rPr lang="en-GB" sz="3000" b="1" dirty="0">
                <a:solidFill>
                  <a:srgbClr val="FFFFFF"/>
                </a:solidFill>
              </a:rPr>
              <a:t>Oceń </a:t>
            </a:r>
            <a:r>
              <a:rPr lang="en-GB" sz="3000" b="1" dirty="0" err="1">
                <a:solidFill>
                  <a:srgbClr val="FFFFFF"/>
                </a:solidFill>
              </a:rPr>
              <a:t>oddech</a:t>
            </a:r>
            <a:endParaRPr lang="en-GB" sz="3000" b="1" dirty="0">
              <a:solidFill>
                <a:srgbClr val="FFFFFF"/>
              </a:solidFill>
            </a:endParaRPr>
          </a:p>
        </p:txBody>
      </p:sp>
      <p:sp>
        <p:nvSpPr>
          <p:cNvPr id="45" name="Rectangle 33"/>
          <p:cNvSpPr>
            <a:spLocks noChangeArrowheads="1"/>
          </p:cNvSpPr>
          <p:nvPr/>
        </p:nvSpPr>
        <p:spPr bwMode="auto">
          <a:xfrm>
            <a:off x="6271491" y="3870997"/>
            <a:ext cx="5283200" cy="629998"/>
          </a:xfrm>
          <a:prstGeom prst="roundRect">
            <a:avLst/>
          </a:prstGeom>
          <a:solidFill>
            <a:srgbClr val="00B050"/>
          </a:solidFill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02608" tIns="53357" rIns="102608" bIns="53357">
            <a:spAutoFit/>
          </a:bodyPr>
          <a:lstStyle/>
          <a:p>
            <a:pPr algn="ctr">
              <a:buClr>
                <a:srgbClr val="FFFFFF"/>
              </a:buClr>
              <a:tabLst>
                <a:tab pos="0" algn="l"/>
                <a:tab pos="1042504" algn="l"/>
                <a:tab pos="2085008" algn="l"/>
                <a:tab pos="3127512" algn="l"/>
                <a:tab pos="4170015" algn="l"/>
                <a:tab pos="5212520" algn="l"/>
                <a:tab pos="6255024" algn="l"/>
                <a:tab pos="7297529" algn="l"/>
                <a:tab pos="8340032" algn="l"/>
                <a:tab pos="9382536" algn="l"/>
                <a:tab pos="10425041" algn="l"/>
                <a:tab pos="11467543" algn="l"/>
              </a:tabLst>
            </a:pPr>
            <a:r>
              <a:rPr lang="pl-PL" sz="3000" b="1" dirty="0" smtClean="0">
                <a:solidFill>
                  <a:srgbClr val="FFFFFF"/>
                </a:solidFill>
              </a:rPr>
              <a:t>Alarmowanie ZRM - 999</a:t>
            </a:r>
            <a:endParaRPr lang="en-GB" sz="3000" b="1" dirty="0">
              <a:solidFill>
                <a:srgbClr val="FFFFFF"/>
              </a:solidFill>
            </a:endParaRPr>
          </a:p>
        </p:txBody>
      </p:sp>
      <p:sp>
        <p:nvSpPr>
          <p:cNvPr id="46" name="Rectangle 34"/>
          <p:cNvSpPr>
            <a:spLocks noChangeArrowheads="1"/>
          </p:cNvSpPr>
          <p:nvPr/>
        </p:nvSpPr>
        <p:spPr bwMode="auto">
          <a:xfrm>
            <a:off x="6271491" y="4589855"/>
            <a:ext cx="5283200" cy="629998"/>
          </a:xfrm>
          <a:prstGeom prst="roundRect">
            <a:avLst/>
          </a:prstGeom>
          <a:solidFill>
            <a:srgbClr val="00B050"/>
          </a:solidFill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02608" tIns="53357" rIns="102608" bIns="53357">
            <a:spAutoFit/>
          </a:bodyPr>
          <a:lstStyle/>
          <a:p>
            <a:pPr algn="ctr">
              <a:buClr>
                <a:srgbClr val="FFFFFF"/>
              </a:buClr>
              <a:tabLst>
                <a:tab pos="0" algn="l"/>
                <a:tab pos="1042504" algn="l"/>
                <a:tab pos="2085008" algn="l"/>
                <a:tab pos="3127512" algn="l"/>
                <a:tab pos="4170015" algn="l"/>
                <a:tab pos="5212520" algn="l"/>
                <a:tab pos="6255024" algn="l"/>
                <a:tab pos="7297529" algn="l"/>
                <a:tab pos="8340032" algn="l"/>
                <a:tab pos="9382536" algn="l"/>
                <a:tab pos="10425041" algn="l"/>
                <a:tab pos="11467543" algn="l"/>
              </a:tabLst>
            </a:pPr>
            <a:r>
              <a:rPr lang="en-GB" sz="3000" b="1">
                <a:solidFill>
                  <a:srgbClr val="FFFFFF"/>
                </a:solidFill>
              </a:rPr>
              <a:t>Uruchom AED</a:t>
            </a:r>
          </a:p>
        </p:txBody>
      </p:sp>
      <p:grpSp>
        <p:nvGrpSpPr>
          <p:cNvPr id="48" name="Group 2"/>
          <p:cNvGrpSpPr>
            <a:grpSpLocks/>
          </p:cNvGrpSpPr>
          <p:nvPr/>
        </p:nvGrpSpPr>
        <p:grpSpPr bwMode="auto">
          <a:xfrm>
            <a:off x="709075" y="598709"/>
            <a:ext cx="5312835" cy="5187360"/>
            <a:chOff x="1776" y="912"/>
            <a:chExt cx="2510" cy="305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9" name="Rectangle 3"/>
            <p:cNvSpPr>
              <a:spLocks noChangeArrowheads="1"/>
            </p:cNvSpPr>
            <p:nvPr/>
          </p:nvSpPr>
          <p:spPr bwMode="auto">
            <a:xfrm>
              <a:off x="1776" y="912"/>
              <a:ext cx="2496" cy="343"/>
            </a:xfrm>
            <a:prstGeom prst="roundRect">
              <a:avLst/>
            </a:prstGeom>
            <a:solidFill>
              <a:srgbClr val="084077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l-PL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0" name="Rectangle 4"/>
            <p:cNvSpPr>
              <a:spLocks noChangeArrowheads="1"/>
            </p:cNvSpPr>
            <p:nvPr/>
          </p:nvSpPr>
          <p:spPr bwMode="auto">
            <a:xfrm>
              <a:off x="1776" y="912"/>
              <a:ext cx="2496" cy="362"/>
            </a:xfrm>
            <a:prstGeom prst="round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 algn="ctr">
                <a:buClr>
                  <a:srgbClr val="FFFFFF"/>
                </a:buClr>
                <a:tabLst>
                  <a:tab pos="0" algn="l"/>
                  <a:tab pos="1042504" algn="l"/>
                  <a:tab pos="2085008" algn="l"/>
                  <a:tab pos="3127512" algn="l"/>
                  <a:tab pos="4170015" algn="l"/>
                  <a:tab pos="5212520" algn="l"/>
                  <a:tab pos="6255024" algn="l"/>
                  <a:tab pos="7297529" algn="l"/>
                  <a:tab pos="8340032" algn="l"/>
                  <a:tab pos="9382536" algn="l"/>
                  <a:tab pos="10425041" algn="l"/>
                  <a:tab pos="11467543" algn="l"/>
                </a:tabLst>
              </a:pPr>
              <a:r>
                <a:rPr lang="en-GB" sz="3000" b="1" dirty="0">
                  <a:solidFill>
                    <a:srgbClr val="FFFFFF"/>
                  </a:solidFill>
                </a:rPr>
                <a:t>Oceń </a:t>
              </a:r>
              <a:r>
                <a:rPr lang="en-GB" sz="3000" b="1" dirty="0" err="1">
                  <a:solidFill>
                    <a:srgbClr val="FFFFFF"/>
                  </a:solidFill>
                </a:rPr>
                <a:t>bezpieczeństwo</a:t>
              </a:r>
              <a:endParaRPr lang="en-GB" sz="3000" b="1" dirty="0">
                <a:solidFill>
                  <a:srgbClr val="FFFFFF"/>
                </a:solidFill>
              </a:endParaRPr>
            </a:p>
          </p:txBody>
        </p:sp>
        <p:sp>
          <p:nvSpPr>
            <p:cNvPr id="51" name="Rectangle 5"/>
            <p:cNvSpPr>
              <a:spLocks noChangeArrowheads="1"/>
            </p:cNvSpPr>
            <p:nvPr/>
          </p:nvSpPr>
          <p:spPr bwMode="auto">
            <a:xfrm>
              <a:off x="1776" y="1296"/>
              <a:ext cx="2496" cy="343"/>
            </a:xfrm>
            <a:prstGeom prst="roundRect">
              <a:avLst/>
            </a:prstGeom>
            <a:solidFill>
              <a:srgbClr val="084077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l-PL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" name="Rectangle 6"/>
            <p:cNvSpPr>
              <a:spLocks noChangeArrowheads="1"/>
            </p:cNvSpPr>
            <p:nvPr/>
          </p:nvSpPr>
          <p:spPr bwMode="auto">
            <a:xfrm>
              <a:off x="1776" y="1680"/>
              <a:ext cx="2496" cy="343"/>
            </a:xfrm>
            <a:prstGeom prst="roundRect">
              <a:avLst/>
            </a:prstGeom>
            <a:solidFill>
              <a:srgbClr val="084077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l-PL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3" name="Rectangle 7"/>
            <p:cNvSpPr>
              <a:spLocks noChangeArrowheads="1"/>
            </p:cNvSpPr>
            <p:nvPr/>
          </p:nvSpPr>
          <p:spPr bwMode="auto">
            <a:xfrm>
              <a:off x="1776" y="2064"/>
              <a:ext cx="2496" cy="343"/>
            </a:xfrm>
            <a:prstGeom prst="roundRect">
              <a:avLst/>
            </a:prstGeom>
            <a:solidFill>
              <a:srgbClr val="084077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l-PL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4" name="Rectangle 8"/>
            <p:cNvSpPr>
              <a:spLocks noChangeArrowheads="1"/>
            </p:cNvSpPr>
            <p:nvPr/>
          </p:nvSpPr>
          <p:spPr bwMode="auto">
            <a:xfrm>
              <a:off x="1776" y="2448"/>
              <a:ext cx="2496" cy="343"/>
            </a:xfrm>
            <a:prstGeom prst="roundRect">
              <a:avLst/>
            </a:prstGeom>
            <a:solidFill>
              <a:srgbClr val="084077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l-PL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" name="Rectangle 9"/>
            <p:cNvSpPr>
              <a:spLocks noChangeArrowheads="1"/>
            </p:cNvSpPr>
            <p:nvPr/>
          </p:nvSpPr>
          <p:spPr bwMode="auto">
            <a:xfrm>
              <a:off x="1776" y="2832"/>
              <a:ext cx="2496" cy="343"/>
            </a:xfrm>
            <a:prstGeom prst="roundRect">
              <a:avLst/>
            </a:prstGeom>
            <a:solidFill>
              <a:srgbClr val="084077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l-PL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6" name="Rectangle 10"/>
            <p:cNvSpPr>
              <a:spLocks noChangeArrowheads="1"/>
            </p:cNvSpPr>
            <p:nvPr/>
          </p:nvSpPr>
          <p:spPr bwMode="auto">
            <a:xfrm>
              <a:off x="1777" y="3220"/>
              <a:ext cx="2495" cy="343"/>
            </a:xfrm>
            <a:prstGeom prst="roundRect">
              <a:avLst/>
            </a:prstGeom>
            <a:solidFill>
              <a:srgbClr val="084077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l-PL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7" name="Rectangle 11"/>
            <p:cNvSpPr>
              <a:spLocks noChangeArrowheads="1"/>
            </p:cNvSpPr>
            <p:nvPr/>
          </p:nvSpPr>
          <p:spPr bwMode="auto">
            <a:xfrm>
              <a:off x="1776" y="3613"/>
              <a:ext cx="2495" cy="343"/>
            </a:xfrm>
            <a:prstGeom prst="roundRect">
              <a:avLst/>
            </a:prstGeom>
            <a:solidFill>
              <a:srgbClr val="084077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l-PL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8" name="Rectangle 12"/>
            <p:cNvSpPr>
              <a:spLocks noChangeArrowheads="1"/>
            </p:cNvSpPr>
            <p:nvPr/>
          </p:nvSpPr>
          <p:spPr bwMode="auto">
            <a:xfrm>
              <a:off x="1776" y="1296"/>
              <a:ext cx="2496" cy="362"/>
            </a:xfrm>
            <a:prstGeom prst="round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 algn="ctr">
                <a:buClr>
                  <a:srgbClr val="FFFFFF"/>
                </a:buClr>
                <a:tabLst>
                  <a:tab pos="0" algn="l"/>
                  <a:tab pos="1042504" algn="l"/>
                  <a:tab pos="2085008" algn="l"/>
                  <a:tab pos="3127512" algn="l"/>
                  <a:tab pos="4170015" algn="l"/>
                  <a:tab pos="5212520" algn="l"/>
                  <a:tab pos="6255024" algn="l"/>
                  <a:tab pos="7297529" algn="l"/>
                  <a:tab pos="8340032" algn="l"/>
                  <a:tab pos="9382536" algn="l"/>
                  <a:tab pos="10425041" algn="l"/>
                  <a:tab pos="11467543" algn="l"/>
                </a:tabLst>
              </a:pPr>
              <a:r>
                <a:rPr lang="en-GB" sz="3000" b="1" dirty="0">
                  <a:solidFill>
                    <a:srgbClr val="FFFFFF"/>
                  </a:solidFill>
                </a:rPr>
                <a:t>Oceń przytomność</a:t>
              </a:r>
            </a:p>
          </p:txBody>
        </p:sp>
        <p:sp>
          <p:nvSpPr>
            <p:cNvPr id="59" name="Rectangle 13"/>
            <p:cNvSpPr>
              <a:spLocks noChangeArrowheads="1"/>
            </p:cNvSpPr>
            <p:nvPr/>
          </p:nvSpPr>
          <p:spPr bwMode="auto">
            <a:xfrm>
              <a:off x="1776" y="1680"/>
              <a:ext cx="2496" cy="362"/>
            </a:xfrm>
            <a:prstGeom prst="round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 algn="ctr">
                <a:buClr>
                  <a:srgbClr val="FFFFFF"/>
                </a:buClr>
                <a:tabLst>
                  <a:tab pos="0" algn="l"/>
                  <a:tab pos="1042504" algn="l"/>
                  <a:tab pos="2085008" algn="l"/>
                  <a:tab pos="3127512" algn="l"/>
                  <a:tab pos="4170015" algn="l"/>
                  <a:tab pos="5212520" algn="l"/>
                  <a:tab pos="6255024" algn="l"/>
                  <a:tab pos="7297529" algn="l"/>
                  <a:tab pos="8340032" algn="l"/>
                  <a:tab pos="9382536" algn="l"/>
                  <a:tab pos="10425041" algn="l"/>
                  <a:tab pos="11467543" algn="l"/>
                </a:tabLst>
              </a:pPr>
              <a:r>
                <a:rPr lang="pl-PL" sz="3000" b="1" dirty="0" smtClean="0">
                  <a:solidFill>
                    <a:srgbClr val="FFFFFF"/>
                  </a:solidFill>
                </a:rPr>
                <a:t>Poszukaj osób do pomocy</a:t>
              </a:r>
              <a:endParaRPr lang="en-GB" sz="3000" b="1" dirty="0">
                <a:solidFill>
                  <a:srgbClr val="FFFFFF"/>
                </a:solidFill>
              </a:endParaRPr>
            </a:p>
          </p:txBody>
        </p:sp>
        <p:sp>
          <p:nvSpPr>
            <p:cNvPr id="60" name="Rectangle 14"/>
            <p:cNvSpPr>
              <a:spLocks noChangeArrowheads="1"/>
            </p:cNvSpPr>
            <p:nvPr/>
          </p:nvSpPr>
          <p:spPr bwMode="auto">
            <a:xfrm>
              <a:off x="1776" y="2064"/>
              <a:ext cx="2496" cy="362"/>
            </a:xfrm>
            <a:prstGeom prst="round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 algn="ctr">
                <a:buClr>
                  <a:srgbClr val="FFFFFF"/>
                </a:buClr>
                <a:tabLst>
                  <a:tab pos="0" algn="l"/>
                  <a:tab pos="1042504" algn="l"/>
                  <a:tab pos="2085008" algn="l"/>
                  <a:tab pos="3127512" algn="l"/>
                  <a:tab pos="4170015" algn="l"/>
                  <a:tab pos="5212520" algn="l"/>
                  <a:tab pos="6255024" algn="l"/>
                  <a:tab pos="7297529" algn="l"/>
                  <a:tab pos="8340032" algn="l"/>
                  <a:tab pos="9382536" algn="l"/>
                  <a:tab pos="10425041" algn="l"/>
                  <a:tab pos="11467543" algn="l"/>
                </a:tabLst>
              </a:pPr>
              <a:r>
                <a:rPr lang="en-GB" sz="3000" b="1" dirty="0" err="1">
                  <a:solidFill>
                    <a:srgbClr val="FFFFFF"/>
                  </a:solidFill>
                </a:rPr>
                <a:t>Udrożnij</a:t>
              </a:r>
              <a:r>
                <a:rPr lang="en-GB" sz="3000" b="1" dirty="0">
                  <a:solidFill>
                    <a:srgbClr val="FFFFFF"/>
                  </a:solidFill>
                </a:rPr>
                <a:t> dr. </a:t>
              </a:r>
              <a:r>
                <a:rPr lang="en-GB" sz="3000" b="1" dirty="0" err="1">
                  <a:solidFill>
                    <a:srgbClr val="FFFFFF"/>
                  </a:solidFill>
                </a:rPr>
                <a:t>oddechowe</a:t>
              </a:r>
              <a:endParaRPr lang="en-GB" sz="3000" b="1" dirty="0">
                <a:solidFill>
                  <a:srgbClr val="FFFFFF"/>
                </a:solidFill>
              </a:endParaRPr>
            </a:p>
          </p:txBody>
        </p:sp>
        <p:sp>
          <p:nvSpPr>
            <p:cNvPr id="61" name="Rectangle 15"/>
            <p:cNvSpPr>
              <a:spLocks noChangeArrowheads="1"/>
            </p:cNvSpPr>
            <p:nvPr/>
          </p:nvSpPr>
          <p:spPr bwMode="auto">
            <a:xfrm>
              <a:off x="1776" y="2448"/>
              <a:ext cx="2496" cy="362"/>
            </a:xfrm>
            <a:prstGeom prst="round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 algn="ctr">
                <a:buClr>
                  <a:srgbClr val="FFFFFF"/>
                </a:buClr>
                <a:tabLst>
                  <a:tab pos="0" algn="l"/>
                  <a:tab pos="1042504" algn="l"/>
                  <a:tab pos="2085008" algn="l"/>
                  <a:tab pos="3127512" algn="l"/>
                  <a:tab pos="4170015" algn="l"/>
                  <a:tab pos="5212520" algn="l"/>
                  <a:tab pos="6255024" algn="l"/>
                  <a:tab pos="7297529" algn="l"/>
                  <a:tab pos="8340032" algn="l"/>
                  <a:tab pos="9382536" algn="l"/>
                  <a:tab pos="10425041" algn="l"/>
                  <a:tab pos="11467543" algn="l"/>
                </a:tabLst>
              </a:pPr>
              <a:r>
                <a:rPr lang="en-GB" sz="3000" b="1" dirty="0">
                  <a:solidFill>
                    <a:srgbClr val="FFFFFF"/>
                  </a:solidFill>
                </a:rPr>
                <a:t>Oceń </a:t>
              </a:r>
              <a:r>
                <a:rPr lang="en-GB" sz="3000" b="1" dirty="0" err="1">
                  <a:solidFill>
                    <a:srgbClr val="FFFFFF"/>
                  </a:solidFill>
                </a:rPr>
                <a:t>oddech</a:t>
              </a:r>
              <a:endParaRPr lang="en-GB" sz="3000" b="1" dirty="0">
                <a:solidFill>
                  <a:srgbClr val="FFFFFF"/>
                </a:solidFill>
              </a:endParaRPr>
            </a:p>
          </p:txBody>
        </p:sp>
        <p:sp>
          <p:nvSpPr>
            <p:cNvPr id="62" name="Rectangle 16"/>
            <p:cNvSpPr>
              <a:spLocks noChangeArrowheads="1"/>
            </p:cNvSpPr>
            <p:nvPr/>
          </p:nvSpPr>
          <p:spPr bwMode="auto">
            <a:xfrm>
              <a:off x="1776" y="2832"/>
              <a:ext cx="2496" cy="362"/>
            </a:xfrm>
            <a:prstGeom prst="round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 algn="ctr">
                <a:buClr>
                  <a:srgbClr val="FFFFFF"/>
                </a:buClr>
                <a:tabLst>
                  <a:tab pos="0" algn="l"/>
                  <a:tab pos="1042504" algn="l"/>
                  <a:tab pos="2085008" algn="l"/>
                  <a:tab pos="3127512" algn="l"/>
                  <a:tab pos="4170015" algn="l"/>
                  <a:tab pos="5212520" algn="l"/>
                  <a:tab pos="6255024" algn="l"/>
                  <a:tab pos="7297529" algn="l"/>
                  <a:tab pos="8340032" algn="l"/>
                  <a:tab pos="9382536" algn="l"/>
                  <a:tab pos="10425041" algn="l"/>
                  <a:tab pos="11467543" algn="l"/>
                </a:tabLst>
              </a:pPr>
              <a:r>
                <a:rPr lang="pl-PL" sz="3000" b="1" dirty="0" smtClean="0">
                  <a:solidFill>
                    <a:srgbClr val="FFFFFF"/>
                  </a:solidFill>
                </a:rPr>
                <a:t>Alarmowanie ZRM - 999</a:t>
              </a:r>
              <a:endParaRPr lang="en-GB" sz="3000" b="1" dirty="0">
                <a:solidFill>
                  <a:srgbClr val="FFFFFF"/>
                </a:solidFill>
              </a:endParaRPr>
            </a:p>
          </p:txBody>
        </p:sp>
        <p:sp>
          <p:nvSpPr>
            <p:cNvPr id="63" name="Rectangle 17"/>
            <p:cNvSpPr>
              <a:spLocks noChangeArrowheads="1"/>
            </p:cNvSpPr>
            <p:nvPr/>
          </p:nvSpPr>
          <p:spPr bwMode="auto">
            <a:xfrm>
              <a:off x="1791" y="3600"/>
              <a:ext cx="2495" cy="362"/>
            </a:xfrm>
            <a:prstGeom prst="round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 algn="ctr">
                <a:buClr>
                  <a:srgbClr val="FFFFFF"/>
                </a:buClr>
                <a:tabLst>
                  <a:tab pos="0" algn="l"/>
                  <a:tab pos="1042504" algn="l"/>
                  <a:tab pos="2085008" algn="l"/>
                  <a:tab pos="3127512" algn="l"/>
                  <a:tab pos="4170015" algn="l"/>
                  <a:tab pos="5212520" algn="l"/>
                  <a:tab pos="6255024" algn="l"/>
                  <a:tab pos="7297529" algn="l"/>
                  <a:tab pos="8340032" algn="l"/>
                  <a:tab pos="9382536" algn="l"/>
                  <a:tab pos="10425041" algn="l"/>
                  <a:tab pos="11467543" algn="l"/>
                </a:tabLst>
              </a:pPr>
              <a:r>
                <a:rPr lang="en-GB" sz="3000" b="1">
                  <a:solidFill>
                    <a:srgbClr val="FFFFFF"/>
                  </a:solidFill>
                </a:rPr>
                <a:t>2 oddechy ratownicze</a:t>
              </a:r>
            </a:p>
          </p:txBody>
        </p:sp>
      </p:grpSp>
      <p:sp>
        <p:nvSpPr>
          <p:cNvPr id="64" name="Rectangle 18"/>
          <p:cNvSpPr>
            <a:spLocks noChangeArrowheads="1"/>
          </p:cNvSpPr>
          <p:nvPr/>
        </p:nvSpPr>
        <p:spPr bwMode="auto">
          <a:xfrm>
            <a:off x="156440" y="4516206"/>
            <a:ext cx="6115051" cy="629998"/>
          </a:xfrm>
          <a:prstGeom prst="round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102608" tIns="53357" rIns="102608" bIns="53357">
            <a:spAutoFit/>
          </a:bodyPr>
          <a:lstStyle/>
          <a:p>
            <a:pPr algn="ctr">
              <a:buClr>
                <a:srgbClr val="FFFFFF"/>
              </a:buClr>
              <a:tabLst>
                <a:tab pos="0" algn="l"/>
                <a:tab pos="1042504" algn="l"/>
                <a:tab pos="2085008" algn="l"/>
                <a:tab pos="3127512" algn="l"/>
                <a:tab pos="4170015" algn="l"/>
                <a:tab pos="5212520" algn="l"/>
                <a:tab pos="6255024" algn="l"/>
                <a:tab pos="7297529" algn="l"/>
                <a:tab pos="8340032" algn="l"/>
                <a:tab pos="9382536" algn="l"/>
                <a:tab pos="10425041" algn="l"/>
                <a:tab pos="11467543" algn="l"/>
              </a:tabLst>
            </a:pPr>
            <a:r>
              <a:rPr lang="en-GB" sz="3000" b="1" dirty="0">
                <a:solidFill>
                  <a:srgbClr val="FFFFFF"/>
                </a:solidFill>
              </a:rPr>
              <a:t>30 </a:t>
            </a:r>
            <a:r>
              <a:rPr lang="en-GB" sz="3000" b="1" dirty="0" err="1">
                <a:solidFill>
                  <a:srgbClr val="FFFFFF"/>
                </a:solidFill>
              </a:rPr>
              <a:t>uciśnięć</a:t>
            </a:r>
            <a:endParaRPr lang="en-GB" sz="3000" b="1" dirty="0">
              <a:solidFill>
                <a:srgbClr val="FFFFFF"/>
              </a:solidFill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156440" y="6001555"/>
            <a:ext cx="2831459" cy="734096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2104680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B0C63-700B-475C-9A28-6F7BDF82BAAB}" type="slidenum">
              <a:rPr lang="pl-PL" smtClean="0"/>
              <a:pPr/>
              <a:t>41</a:t>
            </a:fld>
            <a:endParaRPr lang="pl-PL"/>
          </a:p>
        </p:txBody>
      </p:sp>
      <p:pic>
        <p:nvPicPr>
          <p:cNvPr id="21506" name="Picture 2" descr="http://kardiologia.wieszjak.polki.pl/work/privateimages/formats/WIESZJAK_GALLERY_BIG/157990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933" b="9740"/>
          <a:stretch/>
        </p:blipFill>
        <p:spPr bwMode="auto">
          <a:xfrm>
            <a:off x="426720" y="-53682"/>
            <a:ext cx="11765280" cy="6911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56938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B0C63-700B-475C-9A28-6F7BDF82BAAB}" type="slidenum">
              <a:rPr lang="pl-PL" smtClean="0"/>
              <a:pPr/>
              <a:t>42</a:t>
            </a:fld>
            <a:endParaRPr lang="pl-PL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17501" y="546636"/>
            <a:ext cx="13030201" cy="6132758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xmlns="" val="2452409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bankomania.pkobp.pl/media_files/f5591db5-c0c7-48b6-8913-d58e0ac3845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404"/>
          <a:stretch/>
        </p:blipFill>
        <p:spPr bwMode="auto">
          <a:xfrm>
            <a:off x="-342496" y="879112"/>
            <a:ext cx="12685607" cy="6234070"/>
          </a:xfrm>
          <a:prstGeom prst="rect">
            <a:avLst/>
          </a:prstGeom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19664" y="59759"/>
            <a:ext cx="3728691" cy="5251676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1811360" y="2206910"/>
            <a:ext cx="8665535" cy="1446550"/>
          </a:xfrm>
          <a:prstGeom prst="rect">
            <a:avLst/>
          </a:prstGeom>
          <a:scene3d>
            <a:camera prst="orthographicFront"/>
            <a:lightRig rig="twoPt" dir="t"/>
          </a:scene3d>
        </p:spPr>
        <p:txBody>
          <a:bodyPr wrap="square">
            <a:spAutoFit/>
          </a:bodyPr>
          <a:lstStyle/>
          <a:p>
            <a:pPr algn="ctr"/>
            <a:r>
              <a:rPr lang="pl-PL" altLang="pl-PL" sz="8800" b="1" i="1" dirty="0">
                <a:solidFill>
                  <a:srgbClr val="002957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czas na przerwę</a:t>
            </a:r>
            <a:endParaRPr lang="pl-PL" sz="8800" dirty="0">
              <a:solidFill>
                <a:srgbClr val="0029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5412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justenergyfoundation.com/portals/0/Images/charity-grants-funding.pn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639"/>
          <a:stretch/>
        </p:blipFill>
        <p:spPr bwMode="auto">
          <a:xfrm>
            <a:off x="-1" y="0"/>
            <a:ext cx="80879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/>
          <p:cNvSpPr/>
          <p:nvPr/>
        </p:nvSpPr>
        <p:spPr>
          <a:xfrm>
            <a:off x="1721565" y="4810034"/>
            <a:ext cx="8865312" cy="830997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pl-PL" sz="2400" dirty="0" smtClean="0">
                <a:ln w="95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002957"/>
                </a:solidFill>
                <a:latin typeface="Arial Black" panose="020B0A04020102020204" pitchFamily="34" charset="0"/>
              </a:rPr>
              <a:t>03.12.1947 – pierwsza defibrylacja ludzkiego serca </a:t>
            </a:r>
            <a:br>
              <a:rPr lang="pl-PL" sz="2400" dirty="0" smtClean="0">
                <a:ln w="95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002957"/>
                </a:solidFill>
                <a:latin typeface="Arial Black" panose="020B0A04020102020204" pitchFamily="34" charset="0"/>
              </a:rPr>
            </a:br>
            <a:r>
              <a:rPr lang="pl-PL" sz="2400" dirty="0" smtClean="0">
                <a:ln w="95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002957"/>
                </a:solidFill>
                <a:latin typeface="Arial Black" panose="020B0A04020102020204" pitchFamily="34" charset="0"/>
              </a:rPr>
              <a:t>Claude Beck </a:t>
            </a:r>
            <a:endParaRPr lang="pl-PL" sz="2400" cap="none" spc="0" dirty="0">
              <a:ln w="9525">
                <a:solidFill>
                  <a:schemeClr val="accent5">
                    <a:lumMod val="75000"/>
                  </a:schemeClr>
                </a:solidFill>
                <a:prstDash val="solid"/>
              </a:ln>
              <a:solidFill>
                <a:srgbClr val="002957"/>
              </a:solidFill>
              <a:latin typeface="Arial Black" panose="020B0A040201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28238" y="2304256"/>
            <a:ext cx="2719387" cy="224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08026" y="2304256"/>
            <a:ext cx="1901825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75085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justenergyfoundation.com/portals/0/Images/charity-grants-funding.pn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639"/>
          <a:stretch/>
        </p:blipFill>
        <p:spPr bwMode="auto">
          <a:xfrm>
            <a:off x="-1" y="0"/>
            <a:ext cx="80879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/>
          <p:cNvSpPr/>
          <p:nvPr/>
        </p:nvSpPr>
        <p:spPr>
          <a:xfrm>
            <a:off x="2209366" y="3198167"/>
            <a:ext cx="7683642" cy="461665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pl-PL" sz="2400" dirty="0" smtClean="0">
                <a:ln w="95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002957"/>
                </a:solidFill>
                <a:latin typeface="Arial Black" panose="020B0A04020102020204" pitchFamily="34" charset="0"/>
              </a:rPr>
              <a:t>1952 – pierwsza stymulacja ludzkiego serca </a:t>
            </a:r>
            <a:endParaRPr lang="pl-PL" sz="2400" cap="none" spc="0" dirty="0">
              <a:ln w="9525">
                <a:solidFill>
                  <a:schemeClr val="accent5">
                    <a:lumMod val="75000"/>
                  </a:schemeClr>
                </a:solidFill>
                <a:prstDash val="solid"/>
              </a:ln>
              <a:solidFill>
                <a:srgbClr val="002957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48327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justenergyfoundation.com/portals/0/Images/charity-grants-funding.pn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639"/>
          <a:stretch/>
        </p:blipFill>
        <p:spPr bwMode="auto">
          <a:xfrm>
            <a:off x="-1" y="0"/>
            <a:ext cx="80879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ymbol zastępczy zawartości 5"/>
          <p:cNvSpPr>
            <a:spLocks noGrp="1"/>
          </p:cNvSpPr>
          <p:nvPr>
            <p:ph sz="half" idx="1"/>
          </p:nvPr>
        </p:nvSpPr>
        <p:spPr>
          <a:xfrm>
            <a:off x="5190186" y="1545466"/>
            <a:ext cx="6090571" cy="4167078"/>
          </a:xfrm>
        </p:spPr>
        <p:txBody>
          <a:bodyPr>
            <a:normAutofit fontScale="62500" lnSpcReduction="20000"/>
          </a:bodyPr>
          <a:lstStyle/>
          <a:p>
            <a:r>
              <a:rPr lang="pl-PL" sz="3800" dirty="0" smtClean="0">
                <a:solidFill>
                  <a:srgbClr val="0029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Uznany  lekarz chirurgii klatki piersiowej</a:t>
            </a:r>
          </a:p>
          <a:p>
            <a:pPr marL="0" indent="0">
              <a:buNone/>
            </a:pPr>
            <a:endParaRPr lang="pl-PL" sz="3800" dirty="0" smtClean="0">
              <a:solidFill>
                <a:srgbClr val="0029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3800" dirty="0" smtClean="0">
                <a:solidFill>
                  <a:srgbClr val="0029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„Operacyjne metody usuwania ciał obcych odłamków, pocisków i innych metalowych przedmiotów od wewnątrz i wokół serca oraz wielkich naczyń krwionośnych</a:t>
            </a:r>
          </a:p>
          <a:p>
            <a:pPr marL="0" indent="0">
              <a:buNone/>
            </a:pPr>
            <a:endParaRPr lang="pl-PL" sz="3800" dirty="0" smtClean="0">
              <a:solidFill>
                <a:srgbClr val="0029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3800" dirty="0" smtClean="0">
                <a:solidFill>
                  <a:srgbClr val="0029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1950 podczas spotkania American College of </a:t>
            </a:r>
            <a:r>
              <a:rPr lang="pl-PL" sz="3800" dirty="0" err="1" smtClean="0">
                <a:solidFill>
                  <a:srgbClr val="0029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Surgeons</a:t>
            </a:r>
            <a:r>
              <a:rPr lang="pl-PL" sz="3800" dirty="0" smtClean="0">
                <a:solidFill>
                  <a:srgbClr val="0029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 Bostonie prezentuje wyniki badań o stymulowaniu ludzkiego serca</a:t>
            </a:r>
            <a:endParaRPr lang="pl-PL" sz="3800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61201" y="1299385"/>
            <a:ext cx="2304737" cy="3409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Prostokąt 5"/>
          <p:cNvSpPr/>
          <p:nvPr/>
        </p:nvSpPr>
        <p:spPr>
          <a:xfrm>
            <a:off x="2336790" y="4927919"/>
            <a:ext cx="1753557" cy="461665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pl-PL" sz="2400" dirty="0" smtClean="0">
                <a:ln w="95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002957"/>
                </a:solidFill>
                <a:latin typeface="Arial Black" panose="020B0A04020102020204" pitchFamily="34" charset="0"/>
              </a:rPr>
              <a:t>Paul Zoll </a:t>
            </a:r>
            <a:endParaRPr lang="pl-PL" sz="2400" cap="none" spc="0" dirty="0">
              <a:ln w="9525">
                <a:solidFill>
                  <a:schemeClr val="accent5">
                    <a:lumMod val="75000"/>
                  </a:schemeClr>
                </a:solidFill>
                <a:prstDash val="solid"/>
              </a:ln>
              <a:solidFill>
                <a:srgbClr val="002957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2634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justenergyfoundation.com/portals/0/Images/charity-grants-funding.pn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639"/>
          <a:stretch/>
        </p:blipFill>
        <p:spPr bwMode="auto">
          <a:xfrm>
            <a:off x="-1" y="0"/>
            <a:ext cx="80879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61201" y="1299385"/>
            <a:ext cx="2304737" cy="3409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Prostokąt 5"/>
          <p:cNvSpPr/>
          <p:nvPr/>
        </p:nvSpPr>
        <p:spPr>
          <a:xfrm>
            <a:off x="2336790" y="4927919"/>
            <a:ext cx="1753557" cy="461665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pl-PL" sz="2400" dirty="0" smtClean="0">
                <a:ln w="95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002957"/>
                </a:solidFill>
                <a:latin typeface="Arial Black" panose="020B0A04020102020204" pitchFamily="34" charset="0"/>
              </a:rPr>
              <a:t>Paul Zoll </a:t>
            </a:r>
            <a:endParaRPr lang="pl-PL" sz="2400" cap="none" spc="0" dirty="0">
              <a:ln w="9525">
                <a:solidFill>
                  <a:schemeClr val="accent5">
                    <a:lumMod val="75000"/>
                  </a:schemeClr>
                </a:solidFill>
                <a:prstDash val="solid"/>
              </a:ln>
              <a:solidFill>
                <a:srgbClr val="002957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Symbol zastępczy zawartości 5"/>
          <p:cNvSpPr txBox="1">
            <a:spLocks/>
          </p:cNvSpPr>
          <p:nvPr/>
        </p:nvSpPr>
        <p:spPr>
          <a:xfrm>
            <a:off x="4790941" y="1923415"/>
            <a:ext cx="7096259" cy="346616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400" dirty="0" smtClean="0">
                <a:solidFill>
                  <a:srgbClr val="0029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Publikacja reanimacji Dr Zolla za pomocą elektrod</a:t>
            </a:r>
            <a:r>
              <a:rPr lang="pl-PL" sz="2400" dirty="0">
                <a:solidFill>
                  <a:srgbClr val="0029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400" dirty="0" smtClean="0">
                <a:solidFill>
                  <a:srgbClr val="0029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wykorzystaniem 2 milisekundowych impulsów o  mocy 100 – 150 woltów w cyklu 60 bodźców na minutę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l-PL" sz="2400" dirty="0" smtClean="0">
              <a:solidFill>
                <a:srgbClr val="0029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2400" dirty="0" smtClean="0">
                <a:solidFill>
                  <a:srgbClr val="0029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Udowodnił iż serce w zatrzymaniu krążenia może być stymulowane do „bicia”, stając się droga do dalszego rozwoju defibrylacji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l-PL" sz="24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pl-PL" sz="24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3269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justenergyfoundation.com/portals/0/Images/charity-grants-funding.pn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639"/>
          <a:stretch/>
        </p:blipFill>
        <p:spPr bwMode="auto">
          <a:xfrm>
            <a:off x="-1" y="0"/>
            <a:ext cx="80879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/>
          <p:cNvSpPr/>
          <p:nvPr/>
        </p:nvSpPr>
        <p:spPr>
          <a:xfrm>
            <a:off x="882889" y="3198167"/>
            <a:ext cx="10336612" cy="461665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pl-PL" sz="2400" dirty="0" smtClean="0">
                <a:ln w="95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002957"/>
                </a:solidFill>
                <a:latin typeface="Arial Black" panose="020B0A04020102020204" pitchFamily="34" charset="0"/>
              </a:rPr>
              <a:t>1956 – pierwsze kliniczne defibrylacje oraz powstanie OIOK </a:t>
            </a:r>
            <a:endParaRPr lang="pl-PL" sz="2400" cap="none" spc="0" dirty="0">
              <a:ln w="9525">
                <a:solidFill>
                  <a:schemeClr val="accent5">
                    <a:lumMod val="75000"/>
                  </a:schemeClr>
                </a:solidFill>
                <a:prstDash val="solid"/>
              </a:ln>
              <a:solidFill>
                <a:srgbClr val="002957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1706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Odcienie szarości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6885</TotalTime>
  <Words>571</Words>
  <Application>Microsoft Office PowerPoint</Application>
  <PresentationFormat>Niestandardowy</PresentationFormat>
  <Paragraphs>163</Paragraphs>
  <Slides>43</Slides>
  <Notes>19</Notes>
  <HiddenSlides>3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43</vt:i4>
      </vt:variant>
    </vt:vector>
  </HeadingPairs>
  <TitlesOfParts>
    <vt:vector size="44" baseType="lpstr">
      <vt:lpstr>Motyw pakietu Office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Strażnica straży pożarnej w Highland Park St. Illinoys USA</vt:lpstr>
      <vt:lpstr>Slajd 16</vt:lpstr>
      <vt:lpstr>1994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Slajd 34</vt:lpstr>
      <vt:lpstr>Slajd 35</vt:lpstr>
      <vt:lpstr>Slajd 36</vt:lpstr>
      <vt:lpstr>Slajd 37</vt:lpstr>
      <vt:lpstr>Slajd 38</vt:lpstr>
      <vt:lpstr>Slajd 39</vt:lpstr>
      <vt:lpstr>Slajd 40</vt:lpstr>
      <vt:lpstr>Slajd 41</vt:lpstr>
      <vt:lpstr>Slajd 42</vt:lpstr>
      <vt:lpstr>Slajd 43</vt:lpstr>
    </vt:vector>
  </TitlesOfParts>
  <Company>PPL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Szkolenie dla enter air</dc:title>
  <dc:creator>Górny, Michał</dc:creator>
  <cp:lastModifiedBy>admin</cp:lastModifiedBy>
  <cp:revision>608</cp:revision>
  <dcterms:created xsi:type="dcterms:W3CDTF">2015-04-23T09:27:39Z</dcterms:created>
  <dcterms:modified xsi:type="dcterms:W3CDTF">2019-09-13T06:51:18Z</dcterms:modified>
</cp:coreProperties>
</file>